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9" r:id="rId3"/>
    <p:sldId id="257" r:id="rId4"/>
    <p:sldId id="261" r:id="rId5"/>
    <p:sldId id="260" r:id="rId6"/>
    <p:sldId id="301" r:id="rId7"/>
    <p:sldId id="262" r:id="rId8"/>
    <p:sldId id="298" r:id="rId9"/>
    <p:sldId id="300" r:id="rId10"/>
    <p:sldId id="295" r:id="rId11"/>
    <p:sldId id="287" r:id="rId12"/>
    <p:sldId id="293" r:id="rId13"/>
    <p:sldId id="290" r:id="rId14"/>
    <p:sldId id="294" r:id="rId15"/>
    <p:sldId id="280" r:id="rId16"/>
    <p:sldId id="265" r:id="rId17"/>
    <p:sldId id="282" r:id="rId18"/>
    <p:sldId id="305" r:id="rId19"/>
    <p:sldId id="283" r:id="rId20"/>
    <p:sldId id="299" r:id="rId21"/>
    <p:sldId id="292" r:id="rId22"/>
    <p:sldId id="281" r:id="rId23"/>
    <p:sldId id="284" r:id="rId24"/>
    <p:sldId id="285" r:id="rId25"/>
    <p:sldId id="286" r:id="rId26"/>
  </p:sldIdLst>
  <p:sldSz cx="9144000" cy="5715000" type="screen16x10"/>
  <p:notesSz cx="9144000" cy="6858000"/>
  <p:embeddedFontLst>
    <p:embeddedFont>
      <p:font typeface="Noto Sans Cond ExtBd" panose="020B0906040504020204"/>
      <p:bold r:id="rId29"/>
      <p:boldItalic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CID" initials="A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C4D2"/>
    <a:srgbClr val="033A55"/>
    <a:srgbClr val="33AED9"/>
    <a:srgbClr val="20ADEC"/>
    <a:srgbClr val="003366"/>
    <a:srgbClr val="1B6C95"/>
    <a:srgbClr val="1091FC"/>
    <a:srgbClr val="042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5" autoAdjust="0"/>
    <p:restoredTop sz="91537" autoAdjust="0"/>
  </p:normalViewPr>
  <p:slideViewPr>
    <p:cSldViewPr>
      <p:cViewPr varScale="1">
        <p:scale>
          <a:sx n="129" d="100"/>
          <a:sy n="129" d="100"/>
        </p:scale>
        <p:origin x="-68" y="-804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828D75-B574-4043-997E-77A2E48F1F82}" type="datetimeFigureOut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2019-04-16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21FF49-5937-4017-880B-752451C12962}" type="slidenum">
              <a:rPr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‹#›</a:t>
            </a:fld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20866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8C80FA4-999F-40F8-AA05-2D5B21A5A5F9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514350"/>
            <a:ext cx="41148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B8EB9B0C-18C0-4337-9FBF-D985FC7779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6781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9493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9898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BE701-31FF-47D8-9E65-CA6B694ED1AB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87199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256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BE701-31FF-47D8-9E65-CA6B694ED1AB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47768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6638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ABE701-31FF-47D8-9E65-CA6B694ED1AB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310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9922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9095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EB9B0C-18C0-4337-9FBF-D985FC777991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3015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775355"/>
            <a:ext cx="7772400" cy="1225021"/>
          </a:xfr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28866"/>
            <a:ext cx="2057400" cy="4876271"/>
          </a:xfrm>
        </p:spPr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28866"/>
            <a:ext cx="6019800" cy="4876271"/>
          </a:xfrm>
        </p:spPr>
        <p:txBody>
          <a:bodyPr vert="eaVert"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/>
          <a:lstStyle>
            <a:lvl1pPr algn="l">
              <a:defRPr sz="4000" b="1" cap="all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7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7" y="1812396"/>
            <a:ext cx="4041775" cy="3292740"/>
          </a:xfrm>
        </p:spPr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2" y="227541"/>
            <a:ext cx="3008313" cy="968376"/>
          </a:xfrm>
        </p:spPr>
        <p:txBody>
          <a:bodyPr anchor="b"/>
          <a:lstStyle>
            <a:lvl1pPr algn="l"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27543"/>
            <a:ext cx="5111750" cy="4877594"/>
          </a:xfrm>
        </p:spPr>
        <p:txBody>
          <a:bodyPr/>
          <a:lstStyle>
            <a:lvl1pPr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2" y="1195918"/>
            <a:ext cx="3008313" cy="3909219"/>
          </a:xfrm>
        </p:spPr>
        <p:txBody>
          <a:bodyPr/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9"/>
          </a:xfrm>
        </p:spPr>
        <p:txBody>
          <a:bodyPr/>
          <a:lstStyle>
            <a:lvl1pPr marL="0" indent="0">
              <a:buNone/>
              <a:defRPr sz="1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2019-04-16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camelia-neoaspect.appspot.com/commuteMaste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QbNX1fEwERc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bitly.kr/qo4d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iropke.com/archive/ai-speaker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715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20ADEC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484168"/>
            <a:ext cx="305983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242315" y="1345332"/>
            <a:ext cx="4337797" cy="2016224"/>
            <a:chOff x="1242315" y="1345332"/>
            <a:chExt cx="4337797" cy="2016224"/>
          </a:xfrm>
        </p:grpSpPr>
        <p:sp>
          <p:nvSpPr>
            <p:cNvPr id="5" name="TextBox 4"/>
            <p:cNvSpPr txBox="1"/>
            <p:nvPr/>
          </p:nvSpPr>
          <p:spPr>
            <a:xfrm>
              <a:off x="1346665" y="1345332"/>
              <a:ext cx="40655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spc="77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당신의 출근에 날개를 달아줄</a:t>
              </a:r>
              <a:endParaRPr lang="ko-KR" altLang="en-US" sz="1400" b="1" spc="77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77331" y="1558178"/>
              <a:ext cx="4302781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</a:t>
              </a:r>
              <a:r>
                <a:rPr lang="ko-KR" altLang="en-US" sz="60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통</a:t>
              </a:r>
              <a:r>
                <a:rPr lang="ko-KR" altLang="en-US" sz="6000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마스터 </a:t>
              </a:r>
              <a:endParaRPr lang="ko-KR" altLang="en-US" sz="6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1242315" y="1395772"/>
              <a:ext cx="45719" cy="1965784"/>
            </a:xfrm>
            <a:prstGeom prst="rect">
              <a:avLst/>
            </a:prstGeom>
            <a:solidFill>
              <a:srgbClr val="33AE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288034" y="2477715"/>
              <a:ext cx="2440092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700" dirty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hlinkClick r:id="rId3"/>
                </a:rPr>
                <a:t>http://camelia-neoaspect.appspot.com/commuteMaster</a:t>
              </a:r>
              <a:endParaRPr lang="ko-KR" altLang="en-US" sz="700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121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1100093" y="265212"/>
            <a:ext cx="7110409" cy="646331"/>
            <a:chOff x="-434428" y="265212"/>
            <a:chExt cx="7110409" cy="646331"/>
          </a:xfrm>
        </p:grpSpPr>
        <p:sp>
          <p:nvSpPr>
            <p:cNvPr id="11" name="TextBox 10"/>
            <p:cNvSpPr txBox="1"/>
            <p:nvPr/>
          </p:nvSpPr>
          <p:spPr>
            <a:xfrm>
              <a:off x="-434428" y="265212"/>
              <a:ext cx="40398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대상은 대중교통과</a:t>
              </a:r>
              <a:endParaRPr lang="ko-KR" altLang="en-US" sz="3600" b="1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397519" y="265212"/>
              <a:ext cx="32784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자동차 이용</a:t>
              </a:r>
              <a:r>
                <a:rPr lang="ko-KR" altLang="en-US" sz="3600" b="1" dirty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686592" y="1192625"/>
            <a:ext cx="7770817" cy="2685748"/>
            <a:chOff x="470568" y="1171045"/>
            <a:chExt cx="7770817" cy="2685748"/>
          </a:xfrm>
        </p:grpSpPr>
        <p:grpSp>
          <p:nvGrpSpPr>
            <p:cNvPr id="13" name="그룹 12"/>
            <p:cNvGrpSpPr/>
            <p:nvPr/>
          </p:nvGrpSpPr>
          <p:grpSpPr>
            <a:xfrm>
              <a:off x="470568" y="1171045"/>
              <a:ext cx="3597377" cy="2685748"/>
              <a:chOff x="486499" y="625251"/>
              <a:chExt cx="3776171" cy="268574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486499" y="1371755"/>
                <a:ext cx="3776169" cy="333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대중교통 이용자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86502" y="1705372"/>
                <a:ext cx="377616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버스와 지하철 이용</a:t>
                </a:r>
                <a:endPara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자동차 소유자의 경우 가끔 이용</a:t>
                </a:r>
                <a:endPara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출근시간이 긴 편</a:t>
                </a:r>
                <a:endPara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휠체어나 목발사용자 경우 버스 이용 시 </a:t>
                </a:r>
                <a:r>
                  <a:rPr lang="ko-KR" altLang="en-US" sz="7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저상버스가</a:t>
                </a: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 가능</a:t>
                </a:r>
                <a:r>
                  <a:rPr lang="en-US" altLang="ko-KR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지하철 이용 시 플랫폼까지 가는 시간이 김</a:t>
                </a:r>
                <a:r>
                  <a:rPr lang="en-US" altLang="ko-KR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.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모르는 곳 갈 때 지하철 경로 검색을 하고 싶어함</a:t>
                </a:r>
                <a:r>
                  <a:rPr lang="en-US" altLang="ko-KR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.</a:t>
                </a:r>
                <a:endPara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</p:txBody>
          </p:sp>
          <p:sp>
            <p:nvSpPr>
              <p:cNvPr id="16" name="타원 15"/>
              <p:cNvSpPr/>
              <p:nvPr/>
            </p:nvSpPr>
            <p:spPr>
              <a:xfrm>
                <a:off x="2070650" y="697260"/>
                <a:ext cx="653806" cy="653806"/>
              </a:xfrm>
              <a:prstGeom prst="ellipse">
                <a:avLst/>
              </a:prstGeom>
              <a:solidFill>
                <a:srgbClr val="3AC4D2"/>
              </a:solidFill>
              <a:ln w="76200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86501" y="625251"/>
                <a:ext cx="3776165" cy="2685747"/>
              </a:xfrm>
              <a:prstGeom prst="rect">
                <a:avLst/>
              </a:prstGeom>
              <a:noFill/>
              <a:ln w="9525">
                <a:solidFill>
                  <a:srgbClr val="3AC4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86501" y="2767201"/>
                <a:ext cx="3776165" cy="543798"/>
              </a:xfrm>
              <a:prstGeom prst="rect">
                <a:avLst/>
              </a:prstGeom>
              <a:solidFill>
                <a:srgbClr val="3AC4D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버스나 전철</a:t>
                </a: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그리고 경로 안내까지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룹 19"/>
            <p:cNvGrpSpPr/>
            <p:nvPr/>
          </p:nvGrpSpPr>
          <p:grpSpPr>
            <a:xfrm>
              <a:off x="4644008" y="1171045"/>
              <a:ext cx="3597377" cy="2685748"/>
              <a:chOff x="486499" y="625251"/>
              <a:chExt cx="3776171" cy="2685748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486499" y="1371755"/>
                <a:ext cx="3776169" cy="333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자동차 이용자</a:t>
                </a:r>
                <a:endPara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486502" y="1705372"/>
                <a:ext cx="3776168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교통정보에 관심</a:t>
                </a:r>
                <a:endPara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주유소 가격</a:t>
                </a:r>
                <a:endPara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혼잡도를 종종 봄</a:t>
                </a:r>
                <a:endPara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네비게이션</a:t>
                </a: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 </a:t>
                </a:r>
                <a:r>
                  <a:rPr lang="ko-KR" altLang="en-US" sz="7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앱이</a:t>
                </a: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 필수이지만</a:t>
                </a:r>
                <a:endPara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손으로 검색하는 데 많은 손 컨트롤이 필요</a:t>
                </a:r>
                <a:endPara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자가용 </a:t>
                </a:r>
                <a:r>
                  <a:rPr lang="ko-KR" altLang="en-US" sz="7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안쓸때</a:t>
                </a:r>
                <a:r>
                  <a:rPr lang="ko-KR" altLang="en-US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 지하철 </a:t>
                </a:r>
                <a:r>
                  <a:rPr lang="ko-KR" altLang="en-US" sz="7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경로를 간단하게라도 확인하고 싶어함</a:t>
                </a:r>
                <a:r>
                  <a:rPr lang="en-US" altLang="ko-KR" sz="7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  <a:cs typeface="Noto Sans Cond ExtBd" panose="020B0906040504020204" pitchFamily="34"/>
                  </a:rPr>
                  <a:t>.</a:t>
                </a:r>
                <a:endParaRPr lang="en-US" altLang="ko-KR" sz="7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2070650" y="697260"/>
                <a:ext cx="653806" cy="653806"/>
              </a:xfrm>
              <a:prstGeom prst="ellipse">
                <a:avLst/>
              </a:prstGeom>
              <a:solidFill>
                <a:srgbClr val="3AC4D2"/>
              </a:solidFill>
              <a:ln w="76200"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86501" y="625251"/>
                <a:ext cx="3776165" cy="2685747"/>
              </a:xfrm>
              <a:prstGeom prst="rect">
                <a:avLst/>
              </a:prstGeom>
              <a:noFill/>
              <a:ln w="9525">
                <a:solidFill>
                  <a:srgbClr val="3AC4D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직사각형 24"/>
              <p:cNvSpPr/>
              <p:nvPr/>
            </p:nvSpPr>
            <p:spPr>
              <a:xfrm>
                <a:off x="486501" y="2767201"/>
                <a:ext cx="3776165" cy="543798"/>
              </a:xfrm>
              <a:prstGeom prst="rect">
                <a:avLst/>
              </a:prstGeom>
              <a:solidFill>
                <a:srgbClr val="3AC4D2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혼잡도나 주유소정보</a:t>
                </a:r>
                <a:endParaRPr lang="en-US" altLang="ko-KR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그리고 지도와 </a:t>
                </a:r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T-map</a:t>
                </a:r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연결성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sp>
        <p:nvSpPr>
          <p:cNvPr id="27" name="직사각형 26"/>
          <p:cNvSpPr/>
          <p:nvPr/>
        </p:nvSpPr>
        <p:spPr>
          <a:xfrm>
            <a:off x="683567" y="4081636"/>
            <a:ext cx="7773837" cy="122413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두  유형의  사용자들이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모두 사용이 가능한 서비스를 만들기로 결정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4278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47227" y="1219564"/>
            <a:ext cx="5304893" cy="899222"/>
            <a:chOff x="347227" y="1219564"/>
            <a:chExt cx="5304893" cy="899222"/>
          </a:xfrm>
        </p:grpSpPr>
        <p:grpSp>
          <p:nvGrpSpPr>
            <p:cNvPr id="34" name="그룹 33"/>
            <p:cNvGrpSpPr/>
            <p:nvPr/>
          </p:nvGrpSpPr>
          <p:grpSpPr>
            <a:xfrm>
              <a:off x="347227" y="1219564"/>
              <a:ext cx="5304893" cy="899222"/>
              <a:chOff x="431540" y="3685592"/>
              <a:chExt cx="6654923" cy="1476164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431540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36" name="그룹 35"/>
              <p:cNvGrpSpPr/>
              <p:nvPr/>
            </p:nvGrpSpPr>
            <p:grpSpPr>
              <a:xfrm>
                <a:off x="431540" y="4009628"/>
                <a:ext cx="6654923" cy="1152128"/>
                <a:chOff x="539552" y="841276"/>
                <a:chExt cx="5671151" cy="1368152"/>
              </a:xfrm>
            </p:grpSpPr>
            <p:sp>
              <p:nvSpPr>
                <p:cNvPr id="37" name="직사각형 36"/>
                <p:cNvSpPr/>
                <p:nvPr/>
              </p:nvSpPr>
              <p:spPr>
                <a:xfrm>
                  <a:off x="2740888" y="993676"/>
                  <a:ext cx="3469815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옷 갈아입으면서 출근 정보를 듣기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= </a:t>
                  </a:r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다중작업</a:t>
                  </a:r>
                  <a:endPara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8" name="직사각형 37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목소리가 </a:t>
                  </a:r>
                  <a:r>
                    <a:rPr lang="ko-KR" altLang="en-US" sz="14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스마트폰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보다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조작하기 쉬울 때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39" name="직각 삼각형 38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58" name="직사각형 57"/>
            <p:cNvSpPr/>
            <p:nvPr/>
          </p:nvSpPr>
          <p:spPr>
            <a:xfrm flipH="1">
              <a:off x="2603229" y="1495132"/>
              <a:ext cx="350915" cy="46419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47227" y="2214954"/>
            <a:ext cx="5304893" cy="899222"/>
            <a:chOff x="347227" y="2214954"/>
            <a:chExt cx="5304893" cy="899222"/>
          </a:xfrm>
        </p:grpSpPr>
        <p:grpSp>
          <p:nvGrpSpPr>
            <p:cNvPr id="40" name="그룹 39"/>
            <p:cNvGrpSpPr/>
            <p:nvPr/>
          </p:nvGrpSpPr>
          <p:grpSpPr>
            <a:xfrm>
              <a:off x="347227" y="2214954"/>
              <a:ext cx="5304893" cy="899222"/>
              <a:chOff x="431540" y="3685592"/>
              <a:chExt cx="6654923" cy="1476164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431540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42" name="그룹 41"/>
              <p:cNvGrpSpPr/>
              <p:nvPr/>
            </p:nvGrpSpPr>
            <p:grpSpPr>
              <a:xfrm>
                <a:off x="431540" y="4009628"/>
                <a:ext cx="6654923" cy="1152128"/>
                <a:chOff x="539552" y="841276"/>
                <a:chExt cx="5671151" cy="1368152"/>
              </a:xfrm>
            </p:grpSpPr>
            <p:sp>
              <p:nvSpPr>
                <p:cNvPr id="43" name="직사각형 42"/>
                <p:cNvSpPr/>
                <p:nvPr/>
              </p:nvSpPr>
              <p:spPr>
                <a:xfrm>
                  <a:off x="2740888" y="993676"/>
                  <a:ext cx="3469815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시간표를 전부 확인할 필요 없이 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</a:t>
                  </a:r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이내 도착 가능한 전철을 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자동으로 추려서 알려줌</a:t>
                  </a:r>
                  <a:endPara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4" name="직사각형 43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빠르게 확인하는 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지하철 </a:t>
                  </a:r>
                  <a:r>
                    <a:rPr lang="en-US" altLang="ko-KR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&amp; 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버스정보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5" name="직각 삼각형 44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59" name="직사각형 58"/>
            <p:cNvSpPr/>
            <p:nvPr/>
          </p:nvSpPr>
          <p:spPr>
            <a:xfrm flipH="1">
              <a:off x="2591435" y="2490523"/>
              <a:ext cx="350915" cy="46419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9021" y="3162523"/>
            <a:ext cx="5307321" cy="899222"/>
            <a:chOff x="339021" y="3162523"/>
            <a:chExt cx="5307321" cy="899222"/>
          </a:xfrm>
        </p:grpSpPr>
        <p:grpSp>
          <p:nvGrpSpPr>
            <p:cNvPr id="46" name="그룹 45"/>
            <p:cNvGrpSpPr/>
            <p:nvPr/>
          </p:nvGrpSpPr>
          <p:grpSpPr>
            <a:xfrm>
              <a:off x="339021" y="3162523"/>
              <a:ext cx="5307321" cy="899222"/>
              <a:chOff x="428494" y="3685592"/>
              <a:chExt cx="6657969" cy="1476164"/>
            </a:xfrm>
          </p:grpSpPr>
          <p:sp>
            <p:nvSpPr>
              <p:cNvPr id="47" name="직사각형 46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48" name="그룹 47"/>
              <p:cNvGrpSpPr/>
              <p:nvPr/>
            </p:nvGrpSpPr>
            <p:grpSpPr>
              <a:xfrm>
                <a:off x="431540" y="4009628"/>
                <a:ext cx="6654923" cy="1152128"/>
                <a:chOff x="539552" y="841276"/>
                <a:chExt cx="5671151" cy="1368152"/>
              </a:xfrm>
            </p:grpSpPr>
            <p:sp>
              <p:nvSpPr>
                <p:cNvPr id="49" name="직사각형 48"/>
                <p:cNvSpPr/>
                <p:nvPr/>
              </p:nvSpPr>
              <p:spPr>
                <a:xfrm>
                  <a:off x="2740888" y="993676"/>
                  <a:ext cx="3469815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나에게 맞는 정보로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이전에 없던 대중교통 기능</a:t>
                  </a:r>
                  <a:endPara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0" name="직사각형 49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비서 스피커의 느낌으로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대중교통 정보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1" name="직각 삼각형 50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60" name="직사각형 59"/>
            <p:cNvSpPr/>
            <p:nvPr/>
          </p:nvSpPr>
          <p:spPr>
            <a:xfrm flipH="1">
              <a:off x="2603228" y="3438092"/>
              <a:ext cx="350915" cy="46419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339021" y="4157913"/>
            <a:ext cx="5307321" cy="899221"/>
            <a:chOff x="339021" y="4157913"/>
            <a:chExt cx="5307321" cy="899221"/>
          </a:xfrm>
        </p:grpSpPr>
        <p:grpSp>
          <p:nvGrpSpPr>
            <p:cNvPr id="52" name="그룹 51"/>
            <p:cNvGrpSpPr/>
            <p:nvPr/>
          </p:nvGrpSpPr>
          <p:grpSpPr>
            <a:xfrm>
              <a:off x="339021" y="4157913"/>
              <a:ext cx="5307321" cy="899221"/>
              <a:chOff x="428494" y="3685593"/>
              <a:chExt cx="6657969" cy="1476163"/>
            </a:xfrm>
          </p:grpSpPr>
          <p:sp>
            <p:nvSpPr>
              <p:cNvPr id="53" name="직사각형 52"/>
              <p:cNvSpPr/>
              <p:nvPr/>
            </p:nvSpPr>
            <p:spPr>
              <a:xfrm>
                <a:off x="428494" y="3685593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54" name="그룹 53"/>
              <p:cNvGrpSpPr/>
              <p:nvPr/>
            </p:nvGrpSpPr>
            <p:grpSpPr>
              <a:xfrm>
                <a:off x="431540" y="4009628"/>
                <a:ext cx="6654923" cy="1152128"/>
                <a:chOff x="539552" y="841276"/>
                <a:chExt cx="5671151" cy="1368152"/>
              </a:xfrm>
            </p:grpSpPr>
            <p:sp>
              <p:nvSpPr>
                <p:cNvPr id="55" name="직사각형 54"/>
                <p:cNvSpPr/>
                <p:nvPr/>
              </p:nvSpPr>
              <p:spPr>
                <a:xfrm>
                  <a:off x="2740888" y="993676"/>
                  <a:ext cx="3469815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눈이 아닌 귀로 듣는 교통정보와</a:t>
                  </a:r>
                  <a:endPara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2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최저가 주유정보 </a:t>
                  </a:r>
                  <a:endParaRPr lang="ko-KR" altLang="en-US" sz="1200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6" name="직사각형 55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혼잡도와 주</a:t>
                  </a:r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유</a:t>
                  </a:r>
                  <a:r>
                    <a:rPr lang="ko-KR" altLang="en-US" sz="14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교통정</a:t>
                  </a:r>
                  <a:r>
                    <a:rPr lang="ko-KR" altLang="en-US" sz="14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보</a:t>
                  </a:r>
                  <a:endParaRPr lang="en-US" altLang="ko-KR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57" name="직각 삼각형 56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61" name="직사각형 60"/>
            <p:cNvSpPr/>
            <p:nvPr/>
          </p:nvSpPr>
          <p:spPr>
            <a:xfrm flipH="1">
              <a:off x="2591435" y="4433481"/>
              <a:ext cx="350915" cy="464193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32825" y="265212"/>
            <a:ext cx="8865901" cy="646331"/>
            <a:chOff x="339021" y="265212"/>
            <a:chExt cx="8865901" cy="646331"/>
          </a:xfrm>
        </p:grpSpPr>
        <p:sp>
          <p:nvSpPr>
            <p:cNvPr id="62" name="TextBox 61"/>
            <p:cNvSpPr txBox="1"/>
            <p:nvPr/>
          </p:nvSpPr>
          <p:spPr>
            <a:xfrm>
              <a:off x="339021" y="265212"/>
              <a:ext cx="357822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>
                  <a:gradFill>
                    <a:gsLst>
                      <a:gs pos="0">
                        <a:schemeClr val="bg1">
                          <a:lumMod val="65000"/>
                        </a:schemeClr>
                      </a:gs>
                      <a:gs pos="100000">
                        <a:schemeClr val="tx1">
                          <a:lumMod val="50000"/>
                          <a:lumOff val="50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구체적인 서비스</a:t>
              </a:r>
              <a:endParaRPr lang="ko-KR" altLang="en-US" sz="3600" b="1" dirty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707904" y="265212"/>
              <a:ext cx="54970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600" b="1" dirty="0" smtClean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이런 게 있으면 어떨까요</a:t>
              </a:r>
              <a:r>
                <a:rPr lang="en-US" altLang="ko-KR" sz="3600" b="1" dirty="0" smtClean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3600" b="1" dirty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6084168" y="1219564"/>
            <a:ext cx="2736304" cy="383757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NUGU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위한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새로운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기능</a:t>
            </a:r>
            <a:r>
              <a:rPr lang="en-US" altLang="ko-KR" sz="11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  <a:r>
              <a:rPr lang="en-US" altLang="ko-KR" sz="11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en-US" altLang="ko-KR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개인화된 버스와 지하철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경로안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u="sng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자동차 유저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위한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교통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주유정보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229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ACID\Desktop\pb3001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22" y="0"/>
            <a:ext cx="6045421" cy="57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6422" y="-1"/>
            <a:ext cx="6045422" cy="5737821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6422" y="3757600"/>
            <a:ext cx="6909518" cy="108012"/>
            <a:chOff x="-6422" y="2137420"/>
            <a:chExt cx="6909518" cy="1728192"/>
          </a:xfrm>
        </p:grpSpPr>
        <p:sp>
          <p:nvSpPr>
            <p:cNvPr id="2" name="직사각형 1"/>
            <p:cNvSpPr/>
            <p:nvPr/>
          </p:nvSpPr>
          <p:spPr>
            <a:xfrm>
              <a:off x="-6422" y="2137420"/>
              <a:ext cx="1728192" cy="1728192"/>
            </a:xfrm>
            <a:prstGeom prst="rect">
              <a:avLst/>
            </a:prstGeom>
            <a:solidFill>
              <a:srgbClr val="20A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21770" y="2137420"/>
              <a:ext cx="1728192" cy="17281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46712" y="2137420"/>
              <a:ext cx="1728192" cy="1728192"/>
            </a:xfrm>
            <a:prstGeom prst="rect">
              <a:avLst/>
            </a:prstGeom>
            <a:solidFill>
              <a:srgbClr val="1B6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74904" y="2137420"/>
              <a:ext cx="1728192" cy="172819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259446" y="2641476"/>
            <a:ext cx="33842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</a:t>
            </a:r>
            <a:r>
              <a:rPr lang="ko-KR" altLang="en-US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주요기능</a:t>
            </a:r>
            <a:endParaRPr lang="ko-KR" altLang="en-US" sz="4400" b="1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1866" y="3299200"/>
            <a:ext cx="2691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 Function</a:t>
            </a:r>
            <a:endParaRPr lang="ko-KR" altLang="en-US" sz="1200" spc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2257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8932" y="1796760"/>
            <a:ext cx="2626136" cy="263712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323528" y="193204"/>
            <a:ext cx="8496944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NUGU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의 </a:t>
            </a:r>
            <a:r>
              <a:rPr lang="ko-KR" alt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실용도와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28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활용성을</a:t>
            </a:r>
            <a:r>
              <a:rPr lang="ko-KR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높이기 위해서</a:t>
            </a:r>
            <a:endParaRPr lang="en-US" altLang="ko-KR" sz="28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276809" y="769268"/>
            <a:ext cx="4590383" cy="313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1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다음과 같은 목표를 두고 만들었습니다</a:t>
            </a:r>
            <a:r>
              <a:rPr lang="en-US" altLang="ko-KR" sz="11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10283" y="1345332"/>
            <a:ext cx="3253605" cy="4027986"/>
            <a:chOff x="310283" y="1345332"/>
            <a:chExt cx="3253605" cy="4027986"/>
          </a:xfrm>
        </p:grpSpPr>
        <p:sp>
          <p:nvSpPr>
            <p:cNvPr id="29" name="TextBox 28"/>
            <p:cNvSpPr txBox="1"/>
            <p:nvPr/>
          </p:nvSpPr>
          <p:spPr>
            <a:xfrm>
              <a:off x="970363" y="1487569"/>
              <a:ext cx="2286701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매일 한번 </a:t>
              </a:r>
              <a:r>
                <a:rPr lang="en-US" altLang="ko-KR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NUGU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이용하게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10283" y="2065412"/>
              <a:ext cx="2893565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실생활에 밀접한 유용한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기능으로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NUGU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를 </a:t>
              </a:r>
              <a:r>
                <a:rPr lang="ko-KR" altLang="en-US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하루 한번씩 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출근 때 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사용하게 하여</a:t>
              </a:r>
              <a:r>
                <a:rPr lang="en-US" altLang="ko-KR" sz="11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en-US" altLang="ko-KR" sz="11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NUGU</a:t>
              </a:r>
              <a:r>
                <a:rPr lang="ko-KR" altLang="en-US" sz="11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의 사용 증대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NUGU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의 대중교통 안내 기능 추가효과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41" name="타원 40"/>
            <p:cNvSpPr/>
            <p:nvPr/>
          </p:nvSpPr>
          <p:spPr>
            <a:xfrm>
              <a:off x="323528" y="1345332"/>
              <a:ext cx="653806" cy="653806"/>
            </a:xfrm>
            <a:prstGeom prst="ellipse">
              <a:avLst/>
            </a:prstGeom>
            <a:solidFill>
              <a:srgbClr val="3AC4D2"/>
            </a:solidFill>
            <a:ln w="762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77334" y="3433564"/>
              <a:ext cx="2286701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차량과 대중교통 이용자 모두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17254" y="4011407"/>
              <a:ext cx="3246634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차량이용자와 대중교통 이용자 어느 한쪽이 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아닌 </a:t>
              </a:r>
              <a:r>
                <a:rPr lang="ko-KR" altLang="en-US" sz="11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두 사용자 모두 지원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또한 </a:t>
              </a:r>
              <a:r>
                <a:rPr lang="ko-KR" altLang="en-US" sz="11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혼잡도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를 확인 후 대중교통으로 사용고려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이메일로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전달받아 사용하는 경로안내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지하철 역 경로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안내 가능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44" name="타원 43"/>
            <p:cNvSpPr/>
            <p:nvPr/>
          </p:nvSpPr>
          <p:spPr>
            <a:xfrm>
              <a:off x="330499" y="3291327"/>
              <a:ext cx="653806" cy="653806"/>
            </a:xfrm>
            <a:prstGeom prst="ellipse">
              <a:avLst/>
            </a:prstGeom>
            <a:solidFill>
              <a:srgbClr val="3AC4D2"/>
            </a:solidFill>
            <a:ln w="762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3" name="Straight Connector 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CA702EA-D3A8-4B09-9EBC-E755AD3DF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608" y="1855664"/>
              <a:ext cx="2016224" cy="0"/>
            </a:xfrm>
            <a:prstGeom prst="line">
              <a:avLst/>
            </a:prstGeom>
            <a:ln w="19050">
              <a:solidFill>
                <a:srgbClr val="3AC4D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CA702EA-D3A8-4B09-9EBC-E755AD3DF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3608" y="3802896"/>
              <a:ext cx="2016224" cy="0"/>
            </a:xfrm>
            <a:prstGeom prst="line">
              <a:avLst/>
            </a:prstGeom>
            <a:ln w="19050">
              <a:solidFill>
                <a:srgbClr val="3AC4D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/>
          <p:cNvGrpSpPr/>
          <p:nvPr/>
        </p:nvGrpSpPr>
        <p:grpSpPr>
          <a:xfrm>
            <a:off x="5845548" y="1345332"/>
            <a:ext cx="2951271" cy="4027986"/>
            <a:chOff x="5845548" y="1345332"/>
            <a:chExt cx="2951271" cy="4027986"/>
          </a:xfrm>
        </p:grpSpPr>
        <p:sp>
          <p:nvSpPr>
            <p:cNvPr id="45" name="TextBox 44"/>
            <p:cNvSpPr txBox="1"/>
            <p:nvPr/>
          </p:nvSpPr>
          <p:spPr>
            <a:xfrm>
              <a:off x="5868144" y="1487569"/>
              <a:ext cx="2286701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계정연동이 없어도 가능 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854899" y="2065412"/>
              <a:ext cx="2893565" cy="854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계정연동 없이 기초적인 기능은 지원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사용자가 유용성을 확인 후 계정연동으로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연결될 수 있음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</p:txBody>
        </p:sp>
        <p:sp>
          <p:nvSpPr>
            <p:cNvPr id="47" name="타원 46"/>
            <p:cNvSpPr/>
            <p:nvPr/>
          </p:nvSpPr>
          <p:spPr>
            <a:xfrm>
              <a:off x="8143013" y="1345332"/>
              <a:ext cx="653806" cy="653806"/>
            </a:xfrm>
            <a:prstGeom prst="ellipse">
              <a:avLst/>
            </a:prstGeom>
            <a:solidFill>
              <a:srgbClr val="3AC4D2"/>
            </a:solidFill>
            <a:ln w="762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858793" y="3433564"/>
              <a:ext cx="2286701" cy="3336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장애인 및 목</a:t>
              </a:r>
              <a:r>
                <a:rPr lang="ko-KR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발</a:t>
              </a:r>
              <a:r>
                <a:rPr lang="ko-KR" altLang="en-US" sz="1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사용자 지원</a:t>
              </a:r>
              <a:endPara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45548" y="4011407"/>
              <a:ext cx="2893565" cy="13619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</a:pPr>
              <a:r>
                <a:rPr lang="ko-KR" altLang="en-US" sz="1100" b="1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저상버스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그리고 휠체어 사용자의 경우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플랫폼에 갈 때 시간이 걸림</a:t>
              </a:r>
              <a:r>
                <a:rPr lang="en-US" altLang="ko-KR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  <a:endPara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플랫폼에 가는 시간을 예상함과 동시에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r">
                <a:lnSpc>
                  <a:spcPct val="150000"/>
                </a:lnSpc>
              </a:pP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버스정류장의 경우 </a:t>
              </a:r>
              <a:r>
                <a:rPr lang="ko-KR" altLang="en-US" sz="1100" b="1" u="sng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저상버스</a:t>
              </a:r>
              <a:r>
                <a:rPr lang="ko-KR" altLang="en-US" sz="11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확인 </a:t>
              </a: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r">
                <a:lnSpc>
                  <a:spcPct val="150000"/>
                </a:lnSpc>
              </a:pPr>
              <a:endPara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50" name="타원 49"/>
            <p:cNvSpPr/>
            <p:nvPr/>
          </p:nvSpPr>
          <p:spPr>
            <a:xfrm>
              <a:off x="8133662" y="3291327"/>
              <a:ext cx="653806" cy="653806"/>
            </a:xfrm>
            <a:prstGeom prst="ellipse">
              <a:avLst/>
            </a:prstGeom>
            <a:solidFill>
              <a:srgbClr val="3AC4D2"/>
            </a:solidFill>
            <a:ln w="76200"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1" name="Straight Connector 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CA702EA-D3A8-4B09-9EBC-E755AD3DF817}"/>
                </a:ext>
              </a:extLst>
            </p:cNvPr>
            <p:cNvCxnSpPr>
              <a:cxnSpLocks/>
            </p:cNvCxnSpPr>
            <p:nvPr/>
          </p:nvCxnSpPr>
          <p:spPr>
            <a:xfrm>
              <a:off x="6226660" y="1856901"/>
              <a:ext cx="1801724" cy="0"/>
            </a:xfrm>
            <a:prstGeom prst="line">
              <a:avLst/>
            </a:prstGeom>
            <a:ln w="19050">
              <a:solidFill>
                <a:srgbClr val="3AC4D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">
              <a:extLst>
                <a:ext uri="{FF2B5EF4-FFF2-40B4-BE49-F238E27FC236}">
                  <a16:creationId xmlns="" xmlns:a16="http://schemas.microsoft.com/office/drawing/2014/main" xmlns:lc="http://schemas.openxmlformats.org/drawingml/2006/lockedCanvas" id="{1CA702EA-D3A8-4B09-9EBC-E755AD3DF817}"/>
                </a:ext>
              </a:extLst>
            </p:cNvPr>
            <p:cNvCxnSpPr>
              <a:cxnSpLocks/>
            </p:cNvCxnSpPr>
            <p:nvPr/>
          </p:nvCxnSpPr>
          <p:spPr>
            <a:xfrm>
              <a:off x="6226660" y="3813322"/>
              <a:ext cx="1801724" cy="0"/>
            </a:xfrm>
            <a:prstGeom prst="line">
              <a:avLst/>
            </a:prstGeom>
            <a:ln w="19050">
              <a:solidFill>
                <a:srgbClr val="3AC4D2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/>
          <p:cNvSpPr txBox="1"/>
          <p:nvPr/>
        </p:nvSpPr>
        <p:spPr>
          <a:xfrm>
            <a:off x="-18957" y="550698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6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3275856" y="1200026"/>
            <a:ext cx="1873498" cy="1873498"/>
            <a:chOff x="3275856" y="1200026"/>
            <a:chExt cx="1873498" cy="1873498"/>
          </a:xfrm>
        </p:grpSpPr>
        <p:pic>
          <p:nvPicPr>
            <p:cNvPr id="4098" name="Picture 2" descr="C:\Users\ACID\Desktop\2015060712504147892_1.jp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1200026"/>
              <a:ext cx="1873498" cy="187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3275856" y="1201316"/>
              <a:ext cx="1872208" cy="1872208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</a:t>
              </a: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미세먼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지</a:t>
              </a: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5220072" y="1200026"/>
            <a:ext cx="1873498" cy="1873498"/>
            <a:chOff x="5220072" y="1200026"/>
            <a:chExt cx="1873498" cy="1873498"/>
          </a:xfrm>
        </p:grpSpPr>
        <p:pic>
          <p:nvPicPr>
            <p:cNvPr id="4099" name="Picture 3" descr="C:\Users\ACID\Desktop\download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0072" y="1200026"/>
              <a:ext cx="1873498" cy="187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직사각형 29"/>
            <p:cNvSpPr/>
            <p:nvPr/>
          </p:nvSpPr>
          <p:spPr>
            <a:xfrm>
              <a:off x="5220072" y="1201316"/>
              <a:ext cx="1872208" cy="1872208"/>
            </a:xfrm>
            <a:prstGeom prst="rect">
              <a:avLst/>
            </a:prstGeom>
            <a:solidFill>
              <a:srgbClr val="20ADEC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수도권 전철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경로안내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7152428" y="1201316"/>
            <a:ext cx="1872209" cy="1872208"/>
            <a:chOff x="7152428" y="1201316"/>
            <a:chExt cx="1872209" cy="1872208"/>
          </a:xfrm>
        </p:grpSpPr>
        <p:pic>
          <p:nvPicPr>
            <p:cNvPr id="4102" name="Picture 6" descr="C:\Users\ACID\Desktop\FK6A3855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429" y="1201316"/>
              <a:ext cx="1872208" cy="18722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직사각형 30"/>
            <p:cNvSpPr/>
            <p:nvPr/>
          </p:nvSpPr>
          <p:spPr>
            <a:xfrm>
              <a:off x="7152428" y="1201316"/>
              <a:ext cx="1872208" cy="1872208"/>
            </a:xfrm>
            <a:prstGeom prst="rect">
              <a:avLst/>
            </a:prstGeom>
            <a:solidFill>
              <a:srgbClr val="033A55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전철 시간표</a:t>
              </a:r>
              <a:endParaRPr lang="en-US" altLang="ko-KR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</a:p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 전철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275856" y="3145532"/>
            <a:ext cx="1873498" cy="1882312"/>
            <a:chOff x="3275856" y="3145532"/>
            <a:chExt cx="1873498" cy="1882312"/>
          </a:xfrm>
        </p:grpSpPr>
        <p:pic>
          <p:nvPicPr>
            <p:cNvPr id="4104" name="Picture 8" descr="C:\Users\ACID\Desktop\48f77ef104597db7095d6fce1898f092c9f159999895df08316c48844c0f1397abaceddb58f6b779393a481d323a5a54ab341e8c02f22bb85bacc8a9d8547d47690700b14fb9346893e3bf23263404400db3c3526275c19ce0ba98be55bb4264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5856" y="3154346"/>
              <a:ext cx="1873498" cy="18734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직사각형 31"/>
            <p:cNvSpPr/>
            <p:nvPr/>
          </p:nvSpPr>
          <p:spPr>
            <a:xfrm>
              <a:off x="3275856" y="3145532"/>
              <a:ext cx="1872208" cy="1872208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실시간 버스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220072" y="3145532"/>
            <a:ext cx="1872208" cy="1872208"/>
            <a:chOff x="5220072" y="3145532"/>
            <a:chExt cx="1872208" cy="1872208"/>
          </a:xfrm>
        </p:grpSpPr>
        <p:pic>
          <p:nvPicPr>
            <p:cNvPr id="4103" name="Picture 7" descr="C:\Users\ACID\Desktop\image_readtop_2015_928825_14432451442144576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6471" y="3154346"/>
              <a:ext cx="1865809" cy="1847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5220072" y="3145532"/>
              <a:ext cx="1872208" cy="1872208"/>
            </a:xfrm>
            <a:prstGeom prst="rect">
              <a:avLst/>
            </a:prstGeom>
            <a:solidFill>
              <a:srgbClr val="033A55">
                <a:alpha val="6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도로 혼잡도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7152428" y="3145532"/>
            <a:ext cx="1872208" cy="1872208"/>
            <a:chOff x="7152428" y="3145532"/>
            <a:chExt cx="1872208" cy="1872208"/>
          </a:xfrm>
        </p:grpSpPr>
        <p:pic>
          <p:nvPicPr>
            <p:cNvPr id="4100" name="Picture 4" descr="C:\Users\ACID\Desktop\news_1503020869_905853_main1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52428" y="3147764"/>
              <a:ext cx="1869976" cy="1869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직사각형 33"/>
            <p:cNvSpPr/>
            <p:nvPr/>
          </p:nvSpPr>
          <p:spPr>
            <a:xfrm>
              <a:off x="7152428" y="3145532"/>
              <a:ext cx="1872208" cy="1872208"/>
            </a:xfrm>
            <a:prstGeom prst="rect">
              <a:avLst/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최저가 주유소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</a:p>
            <a:p>
              <a:pPr algn="ctr"/>
              <a:r>
                <a:rPr lang="ko-KR" altLang="en-US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이메일</a:t>
              </a: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리스트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5" name="직사각형 34"/>
          <p:cNvSpPr/>
          <p:nvPr/>
        </p:nvSpPr>
        <p:spPr>
          <a:xfrm>
            <a:off x="179512" y="1201316"/>
            <a:ext cx="3000628" cy="38164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■ 주요기능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2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아침 출근길과 교통기능에 필요할 법한 기능을 생각하여 만들었습니다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30000"/>
              </a:lnSpc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지하철의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분 내 도착하는 시간표 대조와 실시간 지하철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경로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ko-KR" altLang="en-US" sz="12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버스는 휠체어 사용자를 위해서 버스 도착엔 </a:t>
            </a:r>
            <a:r>
              <a:rPr lang="ko-KR" altLang="en-US" sz="12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저상버스임을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표기하였습니다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2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차량 이용자를 위해서 서울 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+ 3</a:t>
            </a:r>
            <a:r>
              <a:rPr lang="ko-KR" altLang="en-US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 광역시의 구 혼잡도와 주유소 정보를 얻을 수 있게 하였습니다</a:t>
            </a:r>
            <a:r>
              <a:rPr lang="en-US" altLang="ko-KR" sz="12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48133" y="468169"/>
            <a:ext cx="25250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다음과 같은 </a:t>
            </a:r>
            <a:endParaRPr lang="ko-KR" altLang="en-US" sz="32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59962" y="459458"/>
            <a:ext cx="37224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기능을 제공합니다</a:t>
            </a:r>
            <a:r>
              <a:rPr lang="en-US" altLang="ko-KR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290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00"/>
            <a:ext cx="9144000" cy="5733915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572641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74" name="Picture 2" descr="C:\Users\ACID\Desktop\bus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6016" y="-31888"/>
            <a:ext cx="43180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버스 정류장 도착이 궁금할 땐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버스정류장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19333" y="1480637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도착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356540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미리 입력 된 정보로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 부터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10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번까지의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버스 정류장과 노선번호가 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언제 도착하는 지를 알려줍니다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539" y="3019807"/>
            <a:ext cx="3175869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저상버스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여부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- 1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번째 버스와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2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번째 버스 도착시간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전체 노선이 아닌 지정한 노선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7" name="직사각형 16"/>
            <p:cNvSpPr/>
            <p:nvPr/>
          </p:nvSpPr>
          <p:spPr>
            <a:xfrm flipH="1">
              <a:off x="2915816" y="5339879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100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 버스는 현재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27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초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번째전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</a:t>
                  </a:r>
                </a:p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9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29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초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번째 전 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 버스정류장을 알려줘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8" name="직사각형 17"/>
            <p:cNvSpPr/>
            <p:nvPr/>
          </p:nvSpPr>
          <p:spPr>
            <a:xfrm flipH="1">
              <a:off x="3155376" y="4577858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588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5714999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0" y="0"/>
            <a:ext cx="9144000" cy="572641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실시간으로 도착하는 지하철은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도착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3349" y="1480637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조회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3704860" cy="12695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지하철 역과 호선으로 조회하며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상행선 하행선 지정을 지정할 수 있습니다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보통은 시간표 기능을 사용하지만</a:t>
            </a:r>
            <a:r>
              <a:rPr lang="en-US" altLang="ko-KR" sz="9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9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사용자 선택을 위해서 기능 추가</a:t>
            </a:r>
            <a:r>
              <a:rPr lang="en-US" altLang="ko-KR" sz="9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39" y="3001516"/>
            <a:ext cx="407355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수도권만 가능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/>
            </a:r>
            <a:b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</a:b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연결 시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저장된 역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1~10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번으로 이용가능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계정연동 없이도 가능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045632"/>
            <a:ext cx="8283966" cy="1476164"/>
            <a:chOff x="323528" y="4045632"/>
            <a:chExt cx="8283966" cy="1476164"/>
          </a:xfrm>
        </p:grpSpPr>
        <p:sp>
          <p:nvSpPr>
            <p:cNvPr id="17" name="직사각형 16"/>
            <p:cNvSpPr/>
            <p:nvPr/>
          </p:nvSpPr>
          <p:spPr>
            <a:xfrm flipH="1">
              <a:off x="2915816" y="5261575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045632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강동역의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상행선은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후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17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분후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도착 예정입니다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 역의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실시</a:t>
                  </a:r>
                  <a:r>
                    <a:rPr lang="ko-KR" altLang="en-US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간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도착을 알려줘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8" name="직사각형 17"/>
            <p:cNvSpPr/>
            <p:nvPr/>
          </p:nvSpPr>
          <p:spPr>
            <a:xfrm flipH="1">
              <a:off x="3156701" y="4499554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3782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1141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337220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지금 시각부터 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30</a:t>
            </a:r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 이내 </a:t>
            </a:r>
            <a:endParaRPr lang="en-US" altLang="ko-KR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열차 시간은</a:t>
            </a:r>
            <a:r>
              <a:rPr lang="en-US" altLang="ko-KR" sz="16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282035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도착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63349" y="1273324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시간표 조회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1777380"/>
            <a:ext cx="493115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입력된 지하철 역을 조회하며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상행선 하행선 지정과 함께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몇분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이내의 시간표를 조회할지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선택할 수 있습니다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[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5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~40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분 선택가능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]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539" y="2808045"/>
            <a:ext cx="40735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및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인천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부산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의 전철가능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 연결 시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저장된 역 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1~10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번으로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이용가능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계정연동 없이도 가능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(30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분 고정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323528" y="4153644"/>
            <a:ext cx="8283966" cy="1476164"/>
            <a:chOff x="323528" y="4153644"/>
            <a:chExt cx="8283966" cy="1476164"/>
          </a:xfrm>
        </p:grpSpPr>
        <p:sp>
          <p:nvSpPr>
            <p:cNvPr id="18" name="직사각형 17"/>
            <p:cNvSpPr/>
            <p:nvPr/>
          </p:nvSpPr>
          <p:spPr>
            <a:xfrm flipH="1">
              <a:off x="2915816" y="5339879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23528" y="4153644"/>
              <a:ext cx="8283966" cy="1476164"/>
              <a:chOff x="428494" y="3685592"/>
              <a:chExt cx="8283966" cy="147616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r>
                    <a:rPr lang="ko-KR" altLang="en-US" b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남성역의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상행선은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26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 31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,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37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열차가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30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내 도착 예정입니다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서울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7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남성역의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상행선 시간표를 알려줘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직각 삼각형 16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9" name="직사각형 18"/>
            <p:cNvSpPr/>
            <p:nvPr/>
          </p:nvSpPr>
          <p:spPr>
            <a:xfrm flipH="1">
              <a:off x="3155916" y="4570013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 rot="5400000" flipH="1">
            <a:off x="2120371" y="-68447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0645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715000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-571" y="-4298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337220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역에서 역까지 가는 경로와 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걸리는 시간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26461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지하철 경</a:t>
            </a:r>
            <a:r>
              <a:rPr lang="ko-KR" altLang="en-US" sz="3200" b="1" dirty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63349" y="125590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1867679"/>
            <a:ext cx="385394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 내 지하철 시작 역과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종착 역을 말하면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경로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의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환승역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과 </a:t>
            </a:r>
            <a:r>
              <a:rPr lang="ko-KR" altLang="en-US" sz="1400" b="1" u="sng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걸리는 시간</a:t>
            </a:r>
            <a:endParaRPr lang="en-US" altLang="ko-KR" sz="1400" b="1" u="sng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그리고 역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갯수를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알려줍니다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8" name="직사각형 17"/>
            <p:cNvSpPr/>
            <p:nvPr/>
          </p:nvSpPr>
          <p:spPr>
            <a:xfrm flipH="1">
              <a:off x="2915816" y="5339879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20" name="그룹 19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3" name="직사각형 2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5" name="직사각형 14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5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강동에서 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6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보문까지 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15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개 역을 지납니다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endPara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총 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33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걸리며 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 </a:t>
                  </a:r>
                  <a:r>
                    <a:rPr lang="ko-KR" altLang="en-US" sz="1600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환승</a:t>
                  </a:r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합니다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endParaRPr lang="en-US" altLang="ko-KR" sz="16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sz="1600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환승역은 청구입니다</a:t>
                  </a:r>
                  <a:r>
                    <a:rPr lang="en-US" altLang="ko-KR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 </a:t>
                  </a:r>
                  <a:r>
                    <a:rPr lang="ko-KR" altLang="en-US" sz="1600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다음 명령을 말해주세요</a:t>
                  </a:r>
                </a:p>
              </p:txBody>
            </p:sp>
            <p:sp>
              <p:nvSpPr>
                <p:cNvPr id="16" name="직사각형 15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강동역에서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보문역까지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가는 방법을 알려줘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" name="직각 삼각형 16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19" name="직사각형 18"/>
            <p:cNvSpPr/>
            <p:nvPr/>
          </p:nvSpPr>
          <p:spPr>
            <a:xfrm flipH="1">
              <a:off x="3155916" y="4570013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267539" y="3073524"/>
            <a:ext cx="51411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계정연결 없이 사용가능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NUGU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길 찾기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자동차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기능과 </a:t>
            </a:r>
            <a:r>
              <a:rPr lang="ko-KR" altLang="en-US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달리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대중교통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지하철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지원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 flipH="1">
            <a:off x="2120371" y="-689392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78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3999" cy="5727896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혼잡도를 알고 싶어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2911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주요 광역시 구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6782" y="1480637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혼잡도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4009431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주요 광역시의 구의 위치를 조회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T-Map </a:t>
            </a:r>
            <a:r>
              <a:rPr lang="en-US" altLang="ko-KR" sz="14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Api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를 이용하여 중심 좌표의 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평균혼잡도를 계산하여</a:t>
            </a:r>
            <a:r>
              <a:rPr lang="en-US" altLang="ko-KR" sz="14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사용자에게 알려줍니다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539" y="3073524"/>
            <a:ext cx="403347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인천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부산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울산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광주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대구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대전 가능</a:t>
            </a:r>
            <a:endParaRPr lang="en-US" altLang="ko-KR" sz="14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구 이름을 말하여 중심 위치에서 </a:t>
            </a:r>
            <a:r>
              <a:rPr lang="en-US" altLang="ko-KR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1500m </a:t>
            </a:r>
            <a:r>
              <a:rPr lang="ko-KR" altLang="en-US" sz="14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조회</a:t>
            </a:r>
            <a:endParaRPr lang="en-US" altLang="ko-KR" sz="14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9" name="직사각형 18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회사의 혼잡도는 평균 다소 혼잡입니다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회사의 혼잡도는 어때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0" name="직사각형 19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pic>
        <p:nvPicPr>
          <p:cNvPr id="6146" name="Picture 2" descr="C:\Users\ACID\Desktop\roa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2554" y="0"/>
            <a:ext cx="4681445" cy="445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54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ACID\Desktop\pb3001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22" y="0"/>
            <a:ext cx="6045421" cy="57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6422" y="-1"/>
            <a:ext cx="6045422" cy="5737821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6422" y="3757600"/>
            <a:ext cx="6909518" cy="108012"/>
            <a:chOff x="-6422" y="2137420"/>
            <a:chExt cx="6909518" cy="1728192"/>
          </a:xfrm>
        </p:grpSpPr>
        <p:sp>
          <p:nvSpPr>
            <p:cNvPr id="2" name="직사각형 1"/>
            <p:cNvSpPr/>
            <p:nvPr/>
          </p:nvSpPr>
          <p:spPr>
            <a:xfrm>
              <a:off x="-6422" y="2137420"/>
              <a:ext cx="1728192" cy="1728192"/>
            </a:xfrm>
            <a:prstGeom prst="rect">
              <a:avLst/>
            </a:prstGeom>
            <a:solidFill>
              <a:srgbClr val="20A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21770" y="2137420"/>
              <a:ext cx="1728192" cy="17281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46712" y="2137420"/>
              <a:ext cx="1728192" cy="1728192"/>
            </a:xfrm>
            <a:prstGeom prst="rect">
              <a:avLst/>
            </a:prstGeom>
            <a:solidFill>
              <a:srgbClr val="1B6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74904" y="2137420"/>
              <a:ext cx="1728192" cy="172819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9446" y="2641476"/>
            <a:ext cx="33842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개발이유</a:t>
            </a:r>
            <a:endParaRPr lang="ko-KR" altLang="en-US" sz="4400" b="1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1866" y="3299200"/>
            <a:ext cx="1711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Synopsis</a:t>
            </a:r>
            <a:endParaRPr lang="ko-KR" altLang="en-US" sz="1200" spc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CID\Desktop\48aa1134a58d46e0bf1128c5e172682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29" y="-1989"/>
            <a:ext cx="9139371" cy="568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직사각형 22"/>
          <p:cNvSpPr/>
          <p:nvPr/>
        </p:nvSpPr>
        <p:spPr>
          <a:xfrm>
            <a:off x="0" y="-1989"/>
            <a:ext cx="9144000" cy="571500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사는 지역 혹은 </a:t>
            </a:r>
            <a:endParaRPr lang="en-US" altLang="ko-KR" sz="16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16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지역의 최저가 주유정보</a:t>
            </a:r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주유정보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2120" y="259153"/>
            <a:ext cx="2697278" cy="3695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Box 5"/>
          <p:cNvSpPr txBox="1"/>
          <p:nvPr/>
        </p:nvSpPr>
        <p:spPr>
          <a:xfrm>
            <a:off x="1964126" y="1480637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&amp;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48141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내가 사는 위치 혹은 주요 광역시의 구의 위치를 조회하여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최저가 주유소 검색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67539" y="2760643"/>
            <a:ext cx="405591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이메일로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위치 최저가 리스트를 받을 수 있으며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T-Map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Static </a:t>
            </a:r>
            <a:r>
              <a:rPr lang="en-US" altLang="ko-KR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Api</a:t>
            </a:r>
            <a:r>
              <a:rPr lang="ko-KR" altLang="en-US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를 이용한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최저가 정보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및 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주유소 위치를 표시함과 동시에 </a:t>
            </a: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T-Map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맵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앱과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각종 </a:t>
            </a:r>
            <a:r>
              <a:rPr lang="ko-KR" altLang="en-US" sz="1400" b="1" dirty="0" err="1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맵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**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링크를 전달합니다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19" name="직사각형 18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1. 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최저가 주유소는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471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미터 떨어진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오륜주유소 이며</a:t>
                  </a:r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휘발유 가격은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1641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원 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2. 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계정으로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이메일을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보냈습니다</a:t>
                  </a:r>
                  <a:r>
                    <a:rPr lang="en-US" altLang="ko-KR" b="1" dirty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342900" indent="-342900" algn="ctr">
                    <a:buAutoNum type="arabicPeriod"/>
                  </a:pP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최저가 주유소 알려줘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marL="342900" indent="-342900" algn="ctr">
                    <a:buAutoNum type="arabicPeriod"/>
                  </a:pP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이메일을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보내줘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20" name="직사각형 19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496019" y="4132652"/>
            <a:ext cx="21114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 </a:t>
            </a:r>
            <a:r>
              <a:rPr lang="ko-KR" altLang="en-US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거리</a:t>
            </a: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주유소이름</a:t>
            </a: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선택한 유종 가격정보</a:t>
            </a:r>
            <a:endParaRPr lang="en-US" altLang="ko-KR" sz="8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** </a:t>
            </a:r>
            <a:r>
              <a:rPr lang="ko-KR" altLang="en-US" sz="8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구글맵</a:t>
            </a: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8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카카오맵</a:t>
            </a:r>
            <a:r>
              <a:rPr lang="en-US" altLang="ko-KR" sz="8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8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네이버맵</a:t>
            </a:r>
            <a:endParaRPr lang="en-US" altLang="ko-KR" sz="8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339752" y="1489348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err="1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받기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618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409228"/>
            <a:ext cx="9144001" cy="4786036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409228"/>
            <a:ext cx="9144000" cy="4786035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95536" y="625252"/>
            <a:ext cx="3608784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내가 선택한 정보를 종합듣기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1489348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>
                        <a:lumMod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종합 정보 </a:t>
            </a:r>
            <a:endParaRPr lang="ko-KR" altLang="en-US" sz="3200" b="1" dirty="0"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136982" y="1480637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안내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539" y="2011695"/>
            <a:ext cx="3688830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버스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지하철  시간표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혼잡도를 알려줍니다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버스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지하철 시간표는 어떤 것을 이용할지 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체크박스로 사용자가 선택 가능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7539" y="3073524"/>
            <a:ext cx="326403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웹에서 체크박스로 유저가 선택가능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계정연동 필수</a:t>
            </a:r>
            <a:endParaRPr lang="en-US" altLang="ko-KR" sz="1400" b="1" dirty="0" smtClean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23528" y="4117640"/>
            <a:ext cx="8283966" cy="1476164"/>
            <a:chOff x="323528" y="4117640"/>
            <a:chExt cx="8283966" cy="1476164"/>
          </a:xfrm>
        </p:grpSpPr>
        <p:sp>
          <p:nvSpPr>
            <p:cNvPr id="36" name="직사각형 35"/>
            <p:cNvSpPr/>
            <p:nvPr/>
          </p:nvSpPr>
          <p:spPr>
            <a:xfrm flipH="1">
              <a:off x="2909775" y="5332033"/>
              <a:ext cx="576064" cy="181917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323528" y="4117640"/>
              <a:ext cx="8283966" cy="1476164"/>
              <a:chOff x="428494" y="3685592"/>
              <a:chExt cx="8283966" cy="1476164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428494" y="3685592"/>
                <a:ext cx="2055274" cy="324036"/>
              </a:xfrm>
              <a:prstGeom prst="rect">
                <a:avLst/>
              </a:prstGeom>
              <a:solidFill>
                <a:srgbClr val="33AE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사용자</a:t>
                </a:r>
                <a:endPara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grpSp>
            <p:nvGrpSpPr>
              <p:cNvPr id="13" name="그룹 12"/>
              <p:cNvGrpSpPr/>
              <p:nvPr/>
            </p:nvGrpSpPr>
            <p:grpSpPr>
              <a:xfrm>
                <a:off x="431540" y="4009628"/>
                <a:ext cx="8280920" cy="1152128"/>
                <a:chOff x="539552" y="841276"/>
                <a:chExt cx="7056783" cy="1368152"/>
              </a:xfrm>
            </p:grpSpPr>
            <p:sp>
              <p:nvSpPr>
                <p:cNvPr id="14" name="직사각형 13"/>
                <p:cNvSpPr/>
                <p:nvPr/>
              </p:nvSpPr>
              <p:spPr>
                <a:xfrm>
                  <a:off x="2740888" y="993676"/>
                  <a:ext cx="4855447" cy="1215752"/>
                </a:xfrm>
                <a:prstGeom prst="rect">
                  <a:avLst/>
                </a:prstGeom>
                <a:solidFill>
                  <a:srgbClr val="04243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100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 버스는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4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번째 전 이며 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  <a:p>
                  <a:pPr algn="ctr"/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호선 </a:t>
                  </a:r>
                  <a:r>
                    <a:rPr lang="ko-KR" altLang="en-US" b="1" dirty="0" err="1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잠실역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 외선은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8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시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23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 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37</a:t>
                  </a:r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분에 옵니다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</a:p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서울 종로구는 보통과 서행 사이 입니다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.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5" name="직사각형 14"/>
                <p:cNvSpPr/>
                <p:nvPr/>
              </p:nvSpPr>
              <p:spPr>
                <a:xfrm>
                  <a:off x="539552" y="841276"/>
                  <a:ext cx="2411760" cy="1057300"/>
                </a:xfrm>
                <a:prstGeom prst="rect">
                  <a:avLst/>
                </a:prstGeom>
                <a:solidFill>
                  <a:srgbClr val="1B6C9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나의 종합정보를 알려줘</a:t>
                  </a:r>
                  <a:endPara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" name="직각 삼각형 15"/>
                <p:cNvSpPr/>
                <p:nvPr/>
              </p:nvSpPr>
              <p:spPr>
                <a:xfrm rot="5400000">
                  <a:off x="2740888" y="1898576"/>
                  <a:ext cx="216024" cy="216024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</p:grpSp>
        </p:grpSp>
        <p:sp>
          <p:nvSpPr>
            <p:cNvPr id="35" name="직사각형 34"/>
            <p:cNvSpPr/>
            <p:nvPr/>
          </p:nvSpPr>
          <p:spPr>
            <a:xfrm flipH="1">
              <a:off x="3156701" y="4570012"/>
              <a:ext cx="576064" cy="762021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860031" y="841275"/>
            <a:ext cx="4206198" cy="3324760"/>
            <a:chOff x="4860031" y="841275"/>
            <a:chExt cx="4206198" cy="3324760"/>
          </a:xfrm>
        </p:grpSpPr>
        <p:sp>
          <p:nvSpPr>
            <p:cNvPr id="31" name="직사각형 30"/>
            <p:cNvSpPr/>
            <p:nvPr/>
          </p:nvSpPr>
          <p:spPr>
            <a:xfrm rot="5400000" flipH="1">
              <a:off x="5403661" y="1448386"/>
              <a:ext cx="156798" cy="124405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860032" y="841861"/>
              <a:ext cx="1253869" cy="1150155"/>
            </a:xfrm>
            <a:prstGeom prst="rect">
              <a:avLst/>
            </a:prstGeom>
            <a:solidFill>
              <a:srgbClr val="3AC4D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</a:t>
              </a:r>
              <a:r>
                <a:rPr lang="ko-KR" altLang="en-US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철</a:t>
              </a:r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시간표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사용자가 선택한 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것만</a:t>
              </a:r>
              <a:r>
                <a:rPr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372200" y="841276"/>
              <a:ext cx="1253869" cy="1150155"/>
            </a:xfrm>
            <a:prstGeom prst="rect">
              <a:avLst/>
            </a:prstGeom>
            <a:solidFill>
              <a:srgbClr val="3AC4D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버스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정류장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정보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사용자가 선택한 것만</a:t>
              </a:r>
              <a:r>
                <a:rPr lang="en-US" altLang="ko-KR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7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812360" y="841275"/>
              <a:ext cx="1253869" cy="1150155"/>
            </a:xfrm>
            <a:prstGeom prst="rect">
              <a:avLst/>
            </a:prstGeom>
            <a:solidFill>
              <a:srgbClr val="3AC4D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차량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혼잡도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sz="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사용자가 선택한 </a:t>
              </a:r>
              <a:r>
                <a:rPr lang="ko-KR" altLang="en-US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것만</a:t>
              </a:r>
              <a:r>
                <a:rPr lang="en-US" altLang="ko-KR" sz="8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endParaRPr lang="ko-KR" altLang="en-US" sz="8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3" name="직선 연결선 22"/>
            <p:cNvCxnSpPr>
              <a:endCxn id="17" idx="2"/>
            </p:cNvCxnSpPr>
            <p:nvPr/>
          </p:nvCxnSpPr>
          <p:spPr>
            <a:xfrm flipV="1">
              <a:off x="5486966" y="1992016"/>
              <a:ext cx="1" cy="627192"/>
            </a:xfrm>
            <a:prstGeom prst="line">
              <a:avLst/>
            </a:prstGeom>
            <a:ln>
              <a:solidFill>
                <a:srgbClr val="1B6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 flipV="1">
              <a:off x="6991913" y="1991430"/>
              <a:ext cx="1" cy="627192"/>
            </a:xfrm>
            <a:prstGeom prst="line">
              <a:avLst/>
            </a:prstGeom>
            <a:ln>
              <a:solidFill>
                <a:srgbClr val="1B6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 28"/>
            <p:cNvCxnSpPr/>
            <p:nvPr/>
          </p:nvCxnSpPr>
          <p:spPr>
            <a:xfrm flipV="1">
              <a:off x="8451795" y="1992016"/>
              <a:ext cx="1" cy="627192"/>
            </a:xfrm>
            <a:prstGeom prst="line">
              <a:avLst/>
            </a:prstGeom>
            <a:ln>
              <a:solidFill>
                <a:srgbClr val="1B6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H="1">
              <a:off x="5486967" y="2618622"/>
              <a:ext cx="29648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직선 연결선 32"/>
            <p:cNvCxnSpPr/>
            <p:nvPr/>
          </p:nvCxnSpPr>
          <p:spPr>
            <a:xfrm flipV="1">
              <a:off x="6991912" y="2229013"/>
              <a:ext cx="1" cy="627192"/>
            </a:xfrm>
            <a:prstGeom prst="line">
              <a:avLst/>
            </a:prstGeom>
            <a:ln>
              <a:solidFill>
                <a:srgbClr val="1B6C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5451447" y="2859082"/>
              <a:ext cx="3096344" cy="1150155"/>
            </a:xfrm>
            <a:prstGeom prst="rect">
              <a:avLst/>
            </a:prstGeom>
            <a:solidFill>
              <a:srgbClr val="003366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미리 사용자가 선택한 정보를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종합적으로 요약해서 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한번에 전달</a:t>
              </a:r>
              <a:endPara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lang="ko-KR" altLang="en-US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계정에서 설정 가능</a:t>
              </a:r>
              <a:r>
                <a:rPr lang="en-US" altLang="ko-KR" sz="105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</a:p>
          </p:txBody>
        </p:sp>
        <p:sp>
          <p:nvSpPr>
            <p:cNvPr id="37" name="직사각형 36"/>
            <p:cNvSpPr/>
            <p:nvPr/>
          </p:nvSpPr>
          <p:spPr>
            <a:xfrm rot="5400000" flipH="1">
              <a:off x="6913513" y="1458698"/>
              <a:ext cx="156798" cy="124405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 rot="5400000" flipH="1">
              <a:off x="8355990" y="1443383"/>
              <a:ext cx="156798" cy="124405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" name="직사각형 38"/>
            <p:cNvSpPr/>
            <p:nvPr/>
          </p:nvSpPr>
          <p:spPr>
            <a:xfrm rot="5400000" flipH="1">
              <a:off x="6921220" y="2539464"/>
              <a:ext cx="156798" cy="3096344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0" name="직사각형 39"/>
          <p:cNvSpPr/>
          <p:nvPr/>
        </p:nvSpPr>
        <p:spPr>
          <a:xfrm rot="5400000" flipH="1">
            <a:off x="2120371" y="-396256"/>
            <a:ext cx="156798" cy="36111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473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51520" y="633963"/>
            <a:ext cx="2380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계정 없이도</a:t>
            </a:r>
            <a:endParaRPr lang="ko-KR" altLang="en-US" sz="32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27384" y="617686"/>
            <a:ext cx="33457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경험이 가능</a:t>
            </a:r>
            <a:endParaRPr lang="ko-KR" altLang="en-US" sz="32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67539" y="1209553"/>
            <a:ext cx="28424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날씨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&amp;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미세먼지</a:t>
            </a: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지하철 실시간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&amp;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시간표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(30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분 고정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교통 혼잡도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광역시 주유소 최저가</a:t>
            </a:r>
            <a:endParaRPr lang="en-US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2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 지하철 경로 검색</a:t>
            </a:r>
            <a:endParaRPr lang="en-US" altLang="ko-KR" sz="1200" b="1" u="sng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788024" y="1777380"/>
            <a:ext cx="2232248" cy="3384376"/>
            <a:chOff x="4788024" y="1777380"/>
            <a:chExt cx="2232248" cy="3384376"/>
          </a:xfrm>
        </p:grpSpPr>
        <p:grpSp>
          <p:nvGrpSpPr>
            <p:cNvPr id="15" name="그룹 14"/>
            <p:cNvGrpSpPr/>
            <p:nvPr/>
          </p:nvGrpSpPr>
          <p:grpSpPr>
            <a:xfrm>
              <a:off x="4788024" y="1777380"/>
              <a:ext cx="2232248" cy="3384376"/>
              <a:chOff x="4788024" y="1232964"/>
              <a:chExt cx="2232248" cy="3784776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2" name="직사각형 11"/>
              <p:cNvSpPr/>
              <p:nvPr/>
            </p:nvSpPr>
            <p:spPr>
              <a:xfrm>
                <a:off x="4788024" y="1232964"/>
                <a:ext cx="2232248" cy="108012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지하철의 </a:t>
                </a:r>
                <a:endPara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도착시간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!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4788024" y="2313084"/>
                <a:ext cx="2232248" cy="270465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역 이름 </a:t>
                </a:r>
                <a:r>
                  <a:rPr lang="ko-KR" altLang="en-US" sz="14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으로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ko-K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30</a:t>
                </a: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분내 도착 열차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혹은 실시간 도착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조회하</a:t>
                </a:r>
                <a:r>
                  <a:rPr lang="ko-KR" altLang="en-US" sz="14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8" name="모서리가 둥근 직사각형 27"/>
            <p:cNvSpPr/>
            <p:nvPr/>
          </p:nvSpPr>
          <p:spPr>
            <a:xfrm>
              <a:off x="5724128" y="4103179"/>
              <a:ext cx="360040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004048" y="4297660"/>
              <a:ext cx="18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호선 군자의 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시간표를 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알려줘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915816" y="2425452"/>
            <a:ext cx="1872208" cy="2592288"/>
            <a:chOff x="2915816" y="2425452"/>
            <a:chExt cx="1872208" cy="2592288"/>
          </a:xfrm>
        </p:grpSpPr>
        <p:grpSp>
          <p:nvGrpSpPr>
            <p:cNvPr id="14" name="그룹 13"/>
            <p:cNvGrpSpPr/>
            <p:nvPr/>
          </p:nvGrpSpPr>
          <p:grpSpPr>
            <a:xfrm>
              <a:off x="2915816" y="2425452"/>
              <a:ext cx="1872208" cy="2592288"/>
              <a:chOff x="2555776" y="1773024"/>
              <a:chExt cx="2232248" cy="3244716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3" name="직사각형 2"/>
              <p:cNvSpPr/>
              <p:nvPr/>
            </p:nvSpPr>
            <p:spPr>
              <a:xfrm>
                <a:off x="2555776" y="1773024"/>
                <a:ext cx="2232248" cy="101246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출근 전 날씨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!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1" name="직사각형 10"/>
              <p:cNvSpPr/>
              <p:nvPr/>
            </p:nvSpPr>
            <p:spPr>
              <a:xfrm>
                <a:off x="2555776" y="2785492"/>
                <a:ext cx="2232248" cy="22322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광역시 </a:t>
                </a:r>
                <a:r>
                  <a:rPr lang="en-US" altLang="ko-KR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+ </a:t>
                </a: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도 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날씨와 미세먼지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조회기능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직사각형 22"/>
            <p:cNvSpPr/>
            <p:nvPr/>
          </p:nvSpPr>
          <p:spPr>
            <a:xfrm>
              <a:off x="4067944" y="2425452"/>
              <a:ext cx="720080" cy="259228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3671900" y="4297660"/>
              <a:ext cx="360040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067944" y="2425452"/>
              <a:ext cx="720080" cy="259228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987824" y="4441676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부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산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진구의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날씨를 알려줘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7020272" y="2425452"/>
            <a:ext cx="1872208" cy="2592288"/>
            <a:chOff x="7020272" y="2425452"/>
            <a:chExt cx="1872208" cy="2592288"/>
          </a:xfrm>
        </p:grpSpPr>
        <p:grpSp>
          <p:nvGrpSpPr>
            <p:cNvPr id="16" name="그룹 15"/>
            <p:cNvGrpSpPr/>
            <p:nvPr/>
          </p:nvGrpSpPr>
          <p:grpSpPr>
            <a:xfrm>
              <a:off x="7020272" y="2425452"/>
              <a:ext cx="1872208" cy="2592288"/>
              <a:chOff x="2555776" y="1773024"/>
              <a:chExt cx="2232248" cy="3244716"/>
            </a:xfrm>
            <a:effectLst>
              <a:reflection blurRad="6350" stA="52000" endA="300" endPos="35000" dir="5400000" sy="-100000" algn="bl" rotWithShape="0"/>
            </a:effectLst>
          </p:grpSpPr>
          <p:sp>
            <p:nvSpPr>
              <p:cNvPr id="17" name="직사각형 16"/>
              <p:cNvSpPr/>
              <p:nvPr/>
            </p:nvSpPr>
            <p:spPr>
              <a:xfrm>
                <a:off x="2555776" y="1773024"/>
                <a:ext cx="2232248" cy="101246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 err="1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차타고</a:t>
                </a:r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나갈 땐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</a:p>
              <a:p>
                <a:pPr algn="ctr"/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혼잡도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!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2555776" y="2785492"/>
                <a:ext cx="2232248" cy="2232248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주요 광역시 구 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ko-KR" altLang="en-US" sz="14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평균 혼잡도 </a:t>
                </a: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>
                  <a:lnSpc>
                    <a:spcPct val="150000"/>
                  </a:lnSpc>
                </a:pPr>
                <a:endPara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4" name="직사각형 23"/>
            <p:cNvSpPr/>
            <p:nvPr/>
          </p:nvSpPr>
          <p:spPr>
            <a:xfrm flipH="1">
              <a:off x="7020272" y="2425452"/>
              <a:ext cx="783704" cy="2592288"/>
            </a:xfrm>
            <a:prstGeom prst="rec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tx1">
                    <a:alpha val="22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776356" y="4009628"/>
              <a:ext cx="360040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7092280" y="4153644"/>
              <a:ext cx="18002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대전 유성구의</a:t>
              </a:r>
              <a:endParaRPr lang="en-US" altLang="ko-KR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혼잡도를 알려줘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447559" y="2775928"/>
            <a:ext cx="3584381" cy="2385828"/>
            <a:chOff x="447559" y="2775928"/>
            <a:chExt cx="3584381" cy="2385828"/>
          </a:xfrm>
        </p:grpSpPr>
        <p:sp>
          <p:nvSpPr>
            <p:cNvPr id="25" name="오른쪽 화살표 24"/>
            <p:cNvSpPr/>
            <p:nvPr/>
          </p:nvSpPr>
          <p:spPr>
            <a:xfrm rot="10800000">
              <a:off x="447559" y="2775928"/>
              <a:ext cx="3584381" cy="2385828"/>
            </a:xfrm>
            <a:prstGeom prst="rightArrow">
              <a:avLst/>
            </a:prstGeom>
            <a:gradFill>
              <a:gsLst>
                <a:gs pos="0">
                  <a:schemeClr val="tx2">
                    <a:lumMod val="75000"/>
                    <a:alpha val="65000"/>
                  </a:schemeClr>
                </a:gs>
                <a:gs pos="100000">
                  <a:schemeClr val="tx2">
                    <a:lumMod val="60000"/>
                    <a:lumOff val="40000"/>
                    <a:alpha val="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1039162" y="3451855"/>
              <a:ext cx="1628972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초기 유저 경험을 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위해서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계정연결 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없이도</a:t>
              </a:r>
              <a:r>
                <a:rPr lang="en-US" altLang="ko-KR" sz="1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사용가능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563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9144001" cy="5715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-6422" y="-1"/>
            <a:ext cx="9150422" cy="5737821"/>
          </a:xfrm>
          <a:prstGeom prst="rect">
            <a:avLst/>
          </a:prstGeom>
          <a:solidFill>
            <a:schemeClr val="tx1">
              <a:lumMod val="95000"/>
              <a:lumOff val="5000"/>
              <a:alpha val="68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xmlns:lc="http://schemas.openxmlformats.org/drawingml/2006/lockedCanvas" id="{A1154D9F-BBCA-4AFC-B92B-7F043558D759}"/>
              </a:ext>
            </a:extLst>
          </p:cNvPr>
          <p:cNvSpPr/>
          <p:nvPr/>
        </p:nvSpPr>
        <p:spPr>
          <a:xfrm>
            <a:off x="342644" y="2306067"/>
            <a:ext cx="2260003" cy="1026128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영상으로</a:t>
            </a:r>
            <a:endParaRPr lang="en-US" altLang="ko-KR" sz="3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  <a:p>
            <a:r>
              <a:rPr lang="ko-KR" altLang="en-US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확인하세요</a:t>
            </a:r>
            <a:r>
              <a:rPr lang="en-US" altLang="ko-KR" sz="3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!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="" xmlns:a16="http://schemas.microsoft.com/office/drawing/2014/main" xmlns:lc="http://schemas.openxmlformats.org/drawingml/2006/lockedCanvas" id="{6B2DC557-A36F-43B5-A26A-2512CECD9DC9}"/>
              </a:ext>
            </a:extLst>
          </p:cNvPr>
          <p:cNvSpPr>
            <a:spLocks noGrp="1"/>
          </p:cNvSpPr>
          <p:nvPr/>
        </p:nvSpPr>
        <p:spPr>
          <a:xfrm>
            <a:off x="3807878" y="1"/>
            <a:ext cx="4993480" cy="5714999"/>
          </a:xfrm>
          <a:custGeom>
            <a:avLst/>
            <a:gdLst>
              <a:gd name="connsiteX0" fmla="*/ 3543299 w 9986960"/>
              <a:gd name="connsiteY0" fmla="*/ 0 h 10286999"/>
              <a:gd name="connsiteX1" fmla="*/ 9986960 w 9986960"/>
              <a:gd name="connsiteY1" fmla="*/ 0 h 10286999"/>
              <a:gd name="connsiteX2" fmla="*/ 9986960 w 9986960"/>
              <a:gd name="connsiteY2" fmla="*/ 1526 h 10286999"/>
              <a:gd name="connsiteX3" fmla="*/ 6444712 w 9986960"/>
              <a:gd name="connsiteY3" fmla="*/ 5157796 h 10286999"/>
              <a:gd name="connsiteX4" fmla="*/ 9986958 w 9986960"/>
              <a:gd name="connsiteY4" fmla="*/ 10285473 h 10286999"/>
              <a:gd name="connsiteX5" fmla="*/ 9986958 w 9986960"/>
              <a:gd name="connsiteY5" fmla="*/ 10286999 h 10286999"/>
              <a:gd name="connsiteX6" fmla="*/ 3543297 w 9986960"/>
              <a:gd name="connsiteY6" fmla="*/ 10286999 h 10286999"/>
              <a:gd name="connsiteX7" fmla="*/ 0 w 9986960"/>
              <a:gd name="connsiteY7" fmla="*/ 5157799 h 1028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86960" h="10286999">
                <a:moveTo>
                  <a:pt x="3543299" y="0"/>
                </a:moveTo>
                <a:lnTo>
                  <a:pt x="9986960" y="0"/>
                </a:lnTo>
                <a:lnTo>
                  <a:pt x="9986960" y="1526"/>
                </a:lnTo>
                <a:lnTo>
                  <a:pt x="6444712" y="5157796"/>
                </a:lnTo>
                <a:lnTo>
                  <a:pt x="9986958" y="10285473"/>
                </a:lnTo>
                <a:lnTo>
                  <a:pt x="9986958" y="10286999"/>
                </a:lnTo>
                <a:lnTo>
                  <a:pt x="3543297" y="10286999"/>
                </a:lnTo>
                <a:lnTo>
                  <a:pt x="0" y="51577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vert="horz" wrap="square" lIns="71323" tIns="35662" rIns="71323" bIns="35662" rtlCol="0" anchor="ctr">
            <a:noAutofit/>
          </a:bodyPr>
          <a:lstStyle/>
          <a:p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="" xmlns:a16="http://schemas.microsoft.com/office/drawing/2014/main" xmlns:lc="http://schemas.openxmlformats.org/drawingml/2006/lockedCanvas" id="{A1154D9F-BBCA-4AFC-B92B-7F043558D759}"/>
              </a:ext>
            </a:extLst>
          </p:cNvPr>
          <p:cNvSpPr/>
          <p:nvPr/>
        </p:nvSpPr>
        <p:spPr>
          <a:xfrm>
            <a:off x="342644" y="3285559"/>
            <a:ext cx="2062834" cy="456741"/>
          </a:xfrm>
          <a:prstGeom prst="rect">
            <a:avLst/>
          </a:prstGeom>
        </p:spPr>
        <p:txBody>
          <a:bodyPr wrap="none" lIns="71323" tIns="35662" rIns="71323" bIns="35662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&gt;</a:t>
            </a:r>
            <a:r>
              <a:rPr lang="en-US" altLang="ko-KR" sz="25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  <a:hlinkClick r:id="rId3"/>
              </a:rPr>
              <a:t>Play Movie</a:t>
            </a:r>
            <a:endParaRPr lang="en-US" altLang="ko-KR" sz="25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itchFamily="34" charset="0"/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="" xmlns:a16="http://schemas.microsoft.com/office/drawing/2014/main" xmlns:lc="http://schemas.openxmlformats.org/drawingml/2006/lockedCanvas" id="{80F4C770-4705-4900-867C-F2046F044F29}"/>
              </a:ext>
            </a:extLst>
          </p:cNvPr>
          <p:cNvSpPr txBox="1"/>
          <p:nvPr/>
        </p:nvSpPr>
        <p:spPr>
          <a:xfrm>
            <a:off x="343024" y="3778597"/>
            <a:ext cx="3957536" cy="349019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주소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: </a:t>
            </a:r>
            <a:r>
              <a:rPr lang="en-US" altLang="ko-KR" sz="900" u="sng" dirty="0">
                <a:latin typeface="맑은 고딕" panose="020B0503020000020004" pitchFamily="50" charset="-127"/>
                <a:ea typeface="맑은 고딕" panose="020B0503020000020004" pitchFamily="50" charset="-127"/>
                <a:hlinkClick r:id="rId3"/>
              </a:rPr>
              <a:t>https://youtu.be/QbNX1fEwERc </a:t>
            </a:r>
            <a:endParaRPr lang="en-US" altLang="ko-KR" sz="900" u="sng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[</a:t>
            </a:r>
            <a:r>
              <a:rPr lang="ko-KR" altLang="en-US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링크를 누르시거나 들어가시면 영상이 뜹니다</a:t>
            </a:r>
            <a:r>
              <a:rPr lang="en-US" altLang="ko-KR" sz="9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itchFamily="34" charset="0"/>
              </a:rPr>
              <a:t>.]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87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C:\Users\ACID\Desktop\sankt-peterburg-osenniy-dozhd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3768" y="6980"/>
            <a:ext cx="9204280" cy="570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-36512" y="3490"/>
            <a:ext cx="9214400" cy="5715000"/>
          </a:xfrm>
          <a:prstGeom prst="rect">
            <a:avLst/>
          </a:prstGeom>
          <a:solidFill>
            <a:srgbClr val="042432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0" y="-10052"/>
            <a:ext cx="3516363" cy="5715000"/>
          </a:xfrm>
          <a:prstGeom prst="rect">
            <a:avLst/>
          </a:prstGeom>
          <a:solidFill>
            <a:schemeClr val="tx1">
              <a:lumMod val="95000"/>
              <a:lumOff val="5000"/>
              <a:alpha val="3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20157" y="1741597"/>
            <a:ext cx="3395852" cy="71835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en-US" altLang="ko-KR" sz="42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42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154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3995937" y="1503"/>
            <a:ext cx="5148063" cy="5715000"/>
          </a:xfrm>
          <a:prstGeom prst="rect">
            <a:avLst/>
          </a:prstGeom>
          <a:solidFill>
            <a:schemeClr val="tx1">
              <a:lumMod val="95000"/>
              <a:lumOff val="5000"/>
              <a:alpha val="31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42432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72715" y="2425452"/>
            <a:ext cx="2587118" cy="595241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ko-KR" altLang="en-US" sz="3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출처와 링크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11960" y="121196"/>
            <a:ext cx="4680520" cy="5813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■ 출 처</a:t>
            </a: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이데일리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: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직장인 아침식사 횟수</a:t>
            </a:r>
            <a:endParaRPr lang="en-US" altLang="ko-KR" sz="11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  <a:hlinkClick r:id="rId3"/>
              </a:rPr>
              <a:t>http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  <a:hlinkClick r:id="rId3"/>
              </a:rPr>
              <a:t>://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  <a:hlinkClick r:id="rId3"/>
              </a:rPr>
              <a:t>bitly.kr/qo4dR</a:t>
            </a: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한국소비자원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: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사용 후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AI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스피커 기능별 만족도 </a:t>
            </a:r>
            <a:endParaRPr lang="en-US" altLang="ko-KR" sz="11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en-US" altLang="ko-KR" sz="1100" dirty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https://</a:t>
            </a:r>
            <a:r>
              <a:rPr lang="en-US" altLang="ko-KR" sz="1100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iropke.com/archive/ai-speaker.html</a:t>
            </a:r>
            <a:endParaRPr lang="en-US" altLang="ko-KR" sz="11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■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사용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API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서울시 버스정류소 도착 정보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버스기능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서울시 지하철 시간표 </a:t>
            </a: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전철 시간표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서울시 지하철 실시간 도착정보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실시간 도착기능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서울시 지하철 경로 안내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수도권 경로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부산시 지하철 시간표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전철 시간표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에어코리아 미세먼지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날씨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기상청 현재날씨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날씨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한국석유공사 </a:t>
            </a:r>
            <a:r>
              <a:rPr lang="ko-KR" altLang="en-US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오피넷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주유소 가격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주유소 정보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SK </a:t>
            </a:r>
            <a:r>
              <a:rPr lang="en-US" altLang="ko-KR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Tmap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교통정보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혼잡도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돌발상황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- SK </a:t>
            </a:r>
            <a:r>
              <a:rPr lang="en-US" altLang="ko-KR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Tmap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Static map (Email map)</a:t>
            </a:r>
          </a:p>
          <a:p>
            <a:pPr>
              <a:lnSpc>
                <a:spcPct val="130000"/>
              </a:lnSpc>
            </a:pPr>
            <a:r>
              <a:rPr lang="en-US" altLang="ko-KR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- </a:t>
            </a:r>
            <a:r>
              <a:rPr lang="ko-KR" altLang="en-US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구글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네이버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카카오맵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지도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(Email, </a:t>
            </a: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좌표기능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)</a:t>
            </a:r>
          </a:p>
          <a:p>
            <a:pPr>
              <a:lnSpc>
                <a:spcPct val="130000"/>
              </a:lnSpc>
            </a:pP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ko-KR" altLang="en-US" sz="1100" b="1" dirty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■ 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Dev </a:t>
            </a:r>
            <a:r>
              <a:rPr lang="en-US" altLang="ko-KR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Env</a:t>
            </a: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en-US" altLang="ko-KR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Node.Js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en-US" altLang="ko-KR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Mysql</a:t>
            </a: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GCP App engine, GCP </a:t>
            </a:r>
            <a:r>
              <a:rPr lang="en-US" altLang="ko-KR" sz="1100" b="1" dirty="0" err="1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M</a:t>
            </a:r>
            <a:r>
              <a:rPr lang="en-US" altLang="ko-KR" sz="1100" b="1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ysql</a:t>
            </a: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AMD 1055T X6 + 16G DDR2</a:t>
            </a:r>
            <a:endParaRPr lang="en-US" altLang="ko-KR" sz="11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ko-KR" altLang="en-US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■ 사용 프로그램</a:t>
            </a:r>
            <a:endParaRPr lang="en-US" altLang="ko-KR" sz="1100" b="1" dirty="0" smtClean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30000"/>
              </a:lnSpc>
            </a:pPr>
            <a:r>
              <a:rPr lang="en-US" altLang="ko-KR" sz="110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Atom, Adobe Premier, Photoshop, PhotoScape, PowerPoint 2007</a:t>
            </a:r>
            <a:endParaRPr lang="en-US" altLang="ko-KR" sz="1100" b="1" dirty="0"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0706" y="2905485"/>
            <a:ext cx="2587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pc="300" dirty="0" smtClean="0">
                <a:solidFill>
                  <a:schemeClr val="bg1">
                    <a:lumMod val="95000"/>
                  </a:schemeClr>
                </a:solidFill>
              </a:rPr>
              <a:t> - Sources </a:t>
            </a:r>
            <a:r>
              <a:rPr lang="en-US" altLang="ko-KR" sz="1200" b="1" spc="300" dirty="0">
                <a:solidFill>
                  <a:schemeClr val="bg1">
                    <a:lumMod val="95000"/>
                  </a:schemeClr>
                </a:solidFill>
              </a:rPr>
              <a:t>and links</a:t>
            </a:r>
            <a:endParaRPr lang="ko-KR" altLang="en-US" sz="1200" b="1" spc="3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29" y="-5390"/>
            <a:ext cx="3931783" cy="705644"/>
            <a:chOff x="-1" y="360257"/>
            <a:chExt cx="3931783" cy="705644"/>
          </a:xfrm>
        </p:grpSpPr>
        <p:sp>
          <p:nvSpPr>
            <p:cNvPr id="23" name="직사각형 22"/>
            <p:cNvSpPr/>
            <p:nvPr/>
          </p:nvSpPr>
          <p:spPr>
            <a:xfrm>
              <a:off x="-1" y="360257"/>
              <a:ext cx="3931783" cy="7056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1520" y="446104"/>
              <a:ext cx="14157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gradFill>
                    <a:gsLst>
                      <a:gs pos="0">
                        <a:schemeClr val="tx1">
                          <a:lumMod val="50000"/>
                          <a:lumOff val="50000"/>
                        </a:schemeClr>
                      </a:gs>
                      <a:gs pos="100000">
                        <a:schemeClr val="tx1">
                          <a:lumMod val="65000"/>
                          <a:lumOff val="35000"/>
                        </a:schemeClr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출근길</a:t>
              </a:r>
              <a:endParaRPr lang="ko-KR" altLang="en-US" sz="3200" b="1" dirty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513506" y="446103"/>
              <a:ext cx="201369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어떠세요</a:t>
              </a:r>
              <a:r>
                <a:rPr lang="en-US" altLang="ko-KR" sz="3200" b="1" dirty="0" smtClean="0">
                  <a:gradFill>
                    <a:gsLst>
                      <a:gs pos="0">
                        <a:srgbClr val="3AC4D2"/>
                      </a:gs>
                      <a:gs pos="100000">
                        <a:srgbClr val="1091FC"/>
                      </a:gs>
                    </a:gsLst>
                    <a:lin ang="5400000" scaled="0"/>
                  </a:gra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?</a:t>
              </a:r>
              <a:endParaRPr lang="ko-KR" altLang="en-US" sz="3200" b="1" dirty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3916071" y="0"/>
            <a:ext cx="5549461" cy="5715000"/>
            <a:chOff x="3594538" y="0"/>
            <a:chExt cx="5549461" cy="5715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-25"/>
            <a:stretch/>
          </p:blipFill>
          <p:spPr>
            <a:xfrm>
              <a:off x="3594538" y="0"/>
              <a:ext cx="5549461" cy="5715000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3602393" y="0"/>
              <a:ext cx="5533749" cy="5715000"/>
            </a:xfrm>
            <a:prstGeom prst="rect">
              <a:avLst/>
            </a:prstGeom>
            <a:solidFill>
              <a:srgbClr val="20ADEC">
                <a:alpha val="4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직사각형 24"/>
          <p:cNvSpPr/>
          <p:nvPr/>
        </p:nvSpPr>
        <p:spPr>
          <a:xfrm>
            <a:off x="3922576" y="2093688"/>
            <a:ext cx="5544834" cy="1080120"/>
          </a:xfrm>
          <a:prstGeom prst="rect">
            <a:avLst/>
          </a:prstGeom>
          <a:solidFill>
            <a:schemeClr val="tx2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918384" y="898578"/>
            <a:ext cx="5544834" cy="1080120"/>
          </a:xfrm>
          <a:prstGeom prst="rect">
            <a:avLst/>
          </a:prstGeom>
          <a:solidFill>
            <a:schemeClr val="tx2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916071" y="3348268"/>
            <a:ext cx="5541605" cy="1080120"/>
          </a:xfrm>
          <a:prstGeom prst="rect">
            <a:avLst/>
          </a:prstGeom>
          <a:solidFill>
            <a:schemeClr val="tx2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916071" y="4487692"/>
            <a:ext cx="5525363" cy="1194800"/>
          </a:xfrm>
          <a:prstGeom prst="rect">
            <a:avLst/>
          </a:prstGeom>
          <a:solidFill>
            <a:schemeClr val="tx2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4204369" y="933212"/>
            <a:ext cx="4959284" cy="4731777"/>
            <a:chOff x="4204369" y="913284"/>
            <a:chExt cx="4959284" cy="4731777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1969" y="913284"/>
              <a:ext cx="499417" cy="877507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87999" y="2137420"/>
              <a:ext cx="785624" cy="833631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63580" y="4548064"/>
              <a:ext cx="1005652" cy="100565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04369" y="3328340"/>
              <a:ext cx="952884" cy="868651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5327208" y="993893"/>
              <a:ext cx="3589444" cy="5770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더울 때 버스정류장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나가보니 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10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분 이상 기다려야 할 때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정말로 싫지 않나요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292080" y="2137420"/>
              <a:ext cx="3871573" cy="81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추울때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냉동골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같은 지하철 역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그리고 바람 부는 버스정류장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그런데 버스는 안 오고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덜덜 떨리는 손으로 </a:t>
              </a: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보니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20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분 남았고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…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292080" y="3463216"/>
              <a:ext cx="3166251" cy="819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쓰기 귀찮아서</a:t>
              </a:r>
              <a:r>
                <a:rPr lang="en-US" altLang="ko-KR" sz="1050" b="1" dirty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그냥 차를 타고 나갔는데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정작 가보니 엄청나게 막히네요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간단하게 라도 혼잡도를 확인할 수 있다면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292080" y="4583232"/>
              <a:ext cx="3531736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목발을 사용할 정도로 다쳤을 때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한손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으로 </a:t>
              </a: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스마트폰이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endParaRPr lang="en-US" altLang="ko-KR" sz="1050" b="1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조작할 수 없을 때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, 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저상버스</a:t>
              </a: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오기를 기다린 적이 있으신가요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당신이 만약 휠체어를 탄 사람이라면</a:t>
              </a:r>
              <a:r>
                <a:rPr lang="en-US" altLang="ko-KR" sz="1050" b="1" dirty="0" smtClean="0">
                  <a:solidFill>
                    <a:schemeClr val="bg1">
                      <a:lumMod val="9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251520" y="4785277"/>
            <a:ext cx="3680792" cy="7056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출근은 정말 힘듭니다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20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29" y="898578"/>
            <a:ext cx="3912312" cy="1080120"/>
          </a:xfrm>
          <a:prstGeom prst="rect">
            <a:avLst/>
          </a:prstGeom>
          <a:solidFill>
            <a:schemeClr val="tx2">
              <a:lumMod val="7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전철과 버스정류장에서 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춥거나 더워서 지침</a:t>
            </a:r>
            <a:endParaRPr lang="ko-KR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529" y="2093688"/>
            <a:ext cx="3912311" cy="1080120"/>
          </a:xfrm>
          <a:prstGeom prst="rect">
            <a:avLst/>
          </a:prstGeom>
          <a:solidFill>
            <a:schemeClr val="tx2">
              <a:lumMod val="7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목발 혹은 휠체어를 써서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저상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버스를 기다렸나요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529" y="3352812"/>
            <a:ext cx="3912311" cy="1080120"/>
          </a:xfrm>
          <a:prstGeom prst="rect">
            <a:avLst/>
          </a:prstGeom>
          <a:solidFill>
            <a:schemeClr val="tx2">
              <a:lumMod val="75000"/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</a:t>
            </a:r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켜서 혼잡도를 손으로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검색하는 수고</a:t>
            </a:r>
            <a:endParaRPr lang="en-US" altLang="ko-KR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200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4" grpId="0" animBg="1"/>
      <p:bldP spid="26" grpId="0" animBg="1"/>
      <p:bldP spid="27" grpId="0" animBg="1"/>
      <p:bldP spid="22" grpId="0" animBg="1"/>
      <p:bldP spid="28" grpId="0" animBg="1"/>
      <p:bldP spid="29" grpId="0" animBg="1"/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749042" y="2431721"/>
            <a:ext cx="7711391" cy="705644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-1" y="265212"/>
            <a:ext cx="9144001" cy="12010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553244"/>
            <a:ext cx="20313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gradFill>
                  <a:gsLst>
                    <a:gs pos="0">
                      <a:schemeClr val="bg1">
                        <a:lumMod val="65000"/>
                      </a:schemeClr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우리는</a:t>
            </a:r>
            <a:endParaRPr lang="ko-KR" altLang="en-US" sz="4800" b="1" dirty="0">
              <a:gradFill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50000"/>
                      <a:lumOff val="50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71188" y="553244"/>
            <a:ext cx="48766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아침이 바쁩니다</a:t>
            </a:r>
            <a:r>
              <a:rPr lang="en-US" altLang="ko-KR" sz="48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48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255137" y="1705372"/>
            <a:ext cx="2025091" cy="2022307"/>
            <a:chOff x="569495" y="1483265"/>
            <a:chExt cx="2025091" cy="2022307"/>
          </a:xfrm>
        </p:grpSpPr>
        <p:sp>
          <p:nvSpPr>
            <p:cNvPr id="2" name="타원 1"/>
            <p:cNvSpPr/>
            <p:nvPr/>
          </p:nvSpPr>
          <p:spPr>
            <a:xfrm>
              <a:off x="569495" y="1561356"/>
              <a:ext cx="1944216" cy="1944216"/>
            </a:xfrm>
            <a:prstGeom prst="ellipse">
              <a:avLst/>
            </a:prstGeom>
            <a:ln w="76200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65%</a:t>
              </a:r>
            </a:p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일주일에 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번 이상 </a:t>
              </a:r>
              <a:endParaRPr lang="en-US" altLang="ko-KR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아침을 먹는 사람</a:t>
              </a:r>
              <a:endPara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" name="타원 2"/>
            <p:cNvSpPr/>
            <p:nvPr/>
          </p:nvSpPr>
          <p:spPr>
            <a:xfrm>
              <a:off x="1940780" y="1483265"/>
              <a:ext cx="653806" cy="653806"/>
            </a:xfrm>
            <a:prstGeom prst="ellipse">
              <a:avLst/>
            </a:prstGeom>
            <a:ln w="76200"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*</a:t>
              </a:r>
              <a:endParaRPr lang="ko-KR" altLang="en-US" sz="32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123728" y="381352"/>
            <a:ext cx="30829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{     }</a:t>
            </a:r>
            <a:endParaRPr lang="ko-KR" altLang="en-US" sz="6600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339752" y="409228"/>
            <a:ext cx="174867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시간이 없어서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잠이 더 귀중해서</a:t>
            </a:r>
            <a:endParaRPr lang="en-US" altLang="ko-KR" sz="1400" b="1" dirty="0" smtClean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수업이 급해서</a:t>
            </a:r>
            <a:endParaRPr lang="ko-KR" altLang="en-US" sz="14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0461" y="3372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u="sng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실제로</a:t>
            </a:r>
            <a:endParaRPr lang="ko-KR" altLang="en-US" b="1" u="sng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51521" y="4585692"/>
            <a:ext cx="8496944" cy="819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많은 사람들은 아침이 바쁩니다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학생들은 수업에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직장인들은 회사 일에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출근에 도착하는 버스시간과 지하철 시간을 확인하곤 합니다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허나 밥 먹을 시간도 없고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또 손도 바쁩니다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그래서 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NUGU </a:t>
            </a:r>
            <a:r>
              <a:rPr lang="ko-KR" altLang="en-US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교통마스터가 손 대신 출근을 확인해 드리는 서비스를 만들었습니다</a:t>
            </a:r>
            <a:r>
              <a:rPr lang="en-US" altLang="ko-KR" sz="105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  <a:endParaRPr lang="en-US" altLang="ko-KR" sz="105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962431" y="4441676"/>
            <a:ext cx="529627" cy="4571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2131" y="3793604"/>
            <a:ext cx="141022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많은 수의 사람들이 아침보다 </a:t>
            </a:r>
            <a:endParaRPr lang="en-US" altLang="ko-KR" sz="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출근이 중요할 정도로 </a:t>
            </a:r>
            <a:endParaRPr lang="en-US" altLang="ko-KR" sz="7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 algn="ctr">
              <a:lnSpc>
                <a:spcPct val="150000"/>
              </a:lnSpc>
            </a:pP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시간이 </a:t>
            </a:r>
            <a:r>
              <a:rPr lang="ko-KR" altLang="en-US" sz="7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널널하지</a:t>
            </a:r>
            <a:r>
              <a:rPr lang="ko-KR" altLang="en-US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않습니다</a:t>
            </a:r>
            <a:r>
              <a: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  <a:endParaRPr lang="en-US" altLang="ko-KR" sz="7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559455" y="1705372"/>
            <a:ext cx="4361440" cy="2782023"/>
            <a:chOff x="3559455" y="1705372"/>
            <a:chExt cx="4361440" cy="2782023"/>
          </a:xfrm>
        </p:grpSpPr>
        <p:grpSp>
          <p:nvGrpSpPr>
            <p:cNvPr id="13" name="그룹 12"/>
            <p:cNvGrpSpPr/>
            <p:nvPr/>
          </p:nvGrpSpPr>
          <p:grpSpPr>
            <a:xfrm>
              <a:off x="3559455" y="1705372"/>
              <a:ext cx="2025091" cy="2022307"/>
              <a:chOff x="569495" y="1483265"/>
              <a:chExt cx="2025091" cy="2022307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569495" y="1561356"/>
                <a:ext cx="1944216" cy="1944216"/>
              </a:xfrm>
              <a:prstGeom prst="ellipse">
                <a:avLst/>
              </a:prstGeom>
              <a:ln w="762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46.8%</a:t>
                </a:r>
              </a:p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시간이 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없어서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5" name="타원 14"/>
              <p:cNvSpPr/>
              <p:nvPr/>
            </p:nvSpPr>
            <p:spPr>
              <a:xfrm>
                <a:off x="1940780" y="1483265"/>
                <a:ext cx="653806" cy="653806"/>
              </a:xfrm>
              <a:prstGeom prst="ellipse">
                <a:avLst/>
              </a:prstGeom>
              <a:ln w="762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</a:t>
                </a:r>
                <a:r>
                  <a:rPr lang="ko-KR" altLang="en-US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</a:t>
                </a:r>
                <a:endPara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6" name="그룹 15"/>
            <p:cNvGrpSpPr/>
            <p:nvPr/>
          </p:nvGrpSpPr>
          <p:grpSpPr>
            <a:xfrm>
              <a:off x="5895804" y="1734344"/>
              <a:ext cx="2025091" cy="2022307"/>
              <a:chOff x="569495" y="1483265"/>
              <a:chExt cx="2025091" cy="2022307"/>
            </a:xfrm>
          </p:grpSpPr>
          <p:sp>
            <p:nvSpPr>
              <p:cNvPr id="17" name="타원 16"/>
              <p:cNvSpPr/>
              <p:nvPr/>
            </p:nvSpPr>
            <p:spPr>
              <a:xfrm>
                <a:off x="569495" y="1561356"/>
                <a:ext cx="1944216" cy="1944216"/>
              </a:xfrm>
              <a:prstGeom prst="ellips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32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32.9%</a:t>
                </a:r>
              </a:p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잠을 좀더 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algn="ctr"/>
                <a:r>
                  <a:rPr lang="ko-KR" altLang="en-US" sz="16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자고 싶어서</a:t>
                </a:r>
                <a:endParaRPr lang="en-US" altLang="ko-KR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8" name="타원 17"/>
              <p:cNvSpPr/>
              <p:nvPr/>
            </p:nvSpPr>
            <p:spPr>
              <a:xfrm>
                <a:off x="1940780" y="1483265"/>
                <a:ext cx="653806" cy="653806"/>
              </a:xfrm>
              <a:prstGeom prst="ellips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</a:t>
                </a:r>
                <a:r>
                  <a:rPr lang="ko-KR" altLang="en-US" sz="1200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위</a:t>
                </a:r>
                <a:endParaRPr lang="ko-KR" altLang="en-US" sz="1200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23" name="모서리가 둥근 직사각형 22"/>
            <p:cNvSpPr/>
            <p:nvPr/>
          </p:nvSpPr>
          <p:spPr>
            <a:xfrm>
              <a:off x="4307185" y="4441676"/>
              <a:ext cx="529627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6603098" y="4441676"/>
              <a:ext cx="529627" cy="45719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796444" y="3906939"/>
              <a:ext cx="1410228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대다수의 이유는 </a:t>
              </a:r>
              <a:endPara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시간이 없어서 라고 답했으며</a:t>
              </a:r>
              <a:endParaRPr lang="en-US" altLang="ko-KR" sz="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162797" y="3861686"/>
              <a:ext cx="1410228" cy="577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잠을 좀더 자고 싶어서 라는 </a:t>
              </a:r>
              <a:endPara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답도 </a:t>
              </a:r>
              <a:r>
                <a: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32%</a:t>
              </a: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를 </a:t>
              </a:r>
              <a:endParaRPr lang="en-US" altLang="ko-KR" sz="7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차지하였습니다</a:t>
              </a:r>
              <a:r>
                <a:rPr lang="en-US" altLang="ko-KR" sz="7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.</a:t>
              </a:r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6507185" y="1466311"/>
            <a:ext cx="26013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* 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출처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dirty="0" err="1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이데일리</a:t>
            </a:r>
            <a:r>
              <a:rPr lang="en-US" altLang="ko-KR" sz="1100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아침식사 횟수</a:t>
            </a:r>
            <a:endParaRPr lang="en-US" altLang="ko-KR" sz="1100" dirty="0" smtClean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480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491880" y="0"/>
            <a:ext cx="5652120" cy="5715000"/>
          </a:xfrm>
          <a:prstGeom prst="rect">
            <a:avLst/>
          </a:prstGeom>
          <a:solidFill>
            <a:srgbClr val="042432">
              <a:alpha val="6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5831" y="554985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gradFill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하지만 귀찮고</a:t>
            </a:r>
            <a:endParaRPr lang="ko-KR" altLang="en-US" sz="3600" b="1" dirty="0">
              <a:gradFill>
                <a:gsLst>
                  <a:gs pos="0">
                    <a:schemeClr val="tx1">
                      <a:lumMod val="50000"/>
                      <a:lumOff val="50000"/>
                    </a:schemeClr>
                  </a:gs>
                  <a:gs pos="100000">
                    <a:schemeClr val="tx1">
                      <a:lumMod val="65000"/>
                      <a:lumOff val="35000"/>
                    </a:schemeClr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19872" y="554985"/>
            <a:ext cx="3488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 바쁘지 않나요</a:t>
            </a:r>
            <a:r>
              <a:rPr lang="en-US" altLang="ko-KR" sz="3600" b="1" dirty="0" smtClean="0">
                <a:gradFill>
                  <a:gsLst>
                    <a:gs pos="0">
                      <a:srgbClr val="3AC4D2"/>
                    </a:gs>
                    <a:gs pos="100000">
                      <a:srgbClr val="1091FC"/>
                    </a:gs>
                  </a:gsLst>
                  <a:lin ang="5400000" scaled="0"/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3600" b="1" dirty="0">
              <a:gradFill>
                <a:gsLst>
                  <a:gs pos="0">
                    <a:srgbClr val="3AC4D2"/>
                  </a:gs>
                  <a:gs pos="100000">
                    <a:srgbClr val="1091FC"/>
                  </a:gs>
                </a:gsLst>
                <a:lin ang="5400000" scaled="0"/>
              </a:gra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491880" y="1476834"/>
            <a:ext cx="5663610" cy="4240580"/>
            <a:chOff x="3491880" y="1476834"/>
            <a:chExt cx="5663610" cy="4240580"/>
          </a:xfrm>
        </p:grpSpPr>
        <p:sp>
          <p:nvSpPr>
            <p:cNvPr id="2" name="굽은 화살표 1"/>
            <p:cNvSpPr/>
            <p:nvPr/>
          </p:nvSpPr>
          <p:spPr>
            <a:xfrm>
              <a:off x="6660232" y="2485944"/>
              <a:ext cx="1080120" cy="3229391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굽은 화살표 4"/>
            <p:cNvSpPr/>
            <p:nvPr/>
          </p:nvSpPr>
          <p:spPr>
            <a:xfrm>
              <a:off x="6243936" y="1561356"/>
              <a:ext cx="1064368" cy="4153980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굽은 화살표 5"/>
            <p:cNvSpPr/>
            <p:nvPr/>
          </p:nvSpPr>
          <p:spPr>
            <a:xfrm>
              <a:off x="7092280" y="3505572"/>
              <a:ext cx="936104" cy="2211842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7" name="굽은 화살표 6"/>
            <p:cNvSpPr/>
            <p:nvPr/>
          </p:nvSpPr>
          <p:spPr>
            <a:xfrm flipH="1">
              <a:off x="5004048" y="1921396"/>
              <a:ext cx="1080120" cy="3782362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" name="굽은 화살표 7"/>
            <p:cNvSpPr/>
            <p:nvPr/>
          </p:nvSpPr>
          <p:spPr>
            <a:xfrm flipH="1">
              <a:off x="4568588" y="2871156"/>
              <a:ext cx="1116124" cy="2846258"/>
            </a:xfrm>
            <a:prstGeom prst="ben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067944" y="1800410"/>
              <a:ext cx="96532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일어나면 </a:t>
              </a:r>
              <a:endPara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출근시간</a:t>
              </a:r>
              <a:endParaRPr lang="en-US" altLang="ko-KR" sz="14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91880" y="2785492"/>
              <a:ext cx="1144864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스마트폰은</a:t>
              </a: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endPara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어디 갔니</a:t>
              </a:r>
              <a:r>
                <a:rPr lang="en-US" altLang="ko-KR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31088" y="3289548"/>
              <a:ext cx="1324402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오늘 주유소는</a:t>
              </a:r>
              <a:endPara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4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어디가지</a:t>
              </a:r>
              <a:endParaRPr lang="en-US" altLang="ko-KR" sz="14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68344" y="2209428"/>
              <a:ext cx="1175322" cy="10618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거기 혼잡도는</a:t>
              </a:r>
              <a:endParaRPr lang="en-US" altLang="ko-KR" sz="105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어떻지</a:t>
              </a:r>
              <a:r>
                <a:rPr lang="en-US" altLang="ko-KR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05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앱</a:t>
              </a:r>
              <a:r>
                <a:rPr lang="ko-KR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기능 </a:t>
              </a:r>
              <a:endParaRPr lang="en-US" altLang="ko-KR" sz="105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05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찾기도 귀찮은데</a:t>
              </a:r>
              <a:endParaRPr lang="en-US" altLang="ko-KR" sz="105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363436" y="1476834"/>
              <a:ext cx="1744388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1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앱</a:t>
              </a:r>
              <a:r>
                <a:rPr lang="ko-KR" altLang="en-US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깔긴 그렇고</a:t>
              </a:r>
              <a:endPara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/>
              <a:r>
                <a:rPr lang="ko-KR" altLang="en-US" sz="11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보문역에서</a:t>
              </a:r>
              <a:r>
                <a:rPr lang="ko-KR" altLang="en-US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</a:t>
              </a:r>
              <a:r>
                <a:rPr lang="ko-KR" altLang="en-US" sz="1100" b="1" dirty="0" err="1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신촌역</a:t>
              </a:r>
              <a:r>
                <a:rPr lang="ko-KR" altLang="en-US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 갈 때</a:t>
              </a:r>
              <a:endParaRPr lang="en-US" altLang="ko-KR" sz="1100" b="1" dirty="0" smtClean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endParaRPr>
            </a:p>
            <a:p>
              <a:pPr algn="ctr"/>
              <a:r>
                <a:rPr lang="ko-KR" altLang="en-US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얼마나 걸릴까</a:t>
              </a:r>
              <a:r>
                <a:rPr lang="en-US" altLang="ko-KR" sz="1100" b="1" dirty="0" smtClean="0">
                  <a:solidFill>
                    <a:schemeClr val="bg1">
                      <a:lumMod val="8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Noto Sans Cond ExtBd" panose="020B0906040504020204" pitchFamily="34"/>
                </a:rPr>
                <a:t>?</a:t>
              </a:r>
            </a:p>
          </p:txBody>
        </p:sp>
        <p:pic>
          <p:nvPicPr>
            <p:cNvPr id="18" name="Picture 3" descr="C:\Users\ACID\Desktop\image1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230" y="4123745"/>
              <a:ext cx="1656180" cy="145743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/>
          </p:spPr>
        </p:pic>
      </p:grpSp>
      <p:sp>
        <p:nvSpPr>
          <p:cNvPr id="20" name="TextBox 19"/>
          <p:cNvSpPr txBox="1"/>
          <p:nvPr/>
        </p:nvSpPr>
        <p:spPr>
          <a:xfrm>
            <a:off x="230542" y="1370588"/>
            <a:ext cx="3117322" cy="237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스마트폰이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있지만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머리 말려야 하고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화장도 해야 하고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안경도 찾아야 하고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어제 쓰다만 </a:t>
            </a: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레포트도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가방에 넣어야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하고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손은 바쁠 뿐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스마트폰을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확인할 겨를도 없습니다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출근시간이 아니더라도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차를 타다가도 가끔 대중교통을 이용할 땐</a:t>
            </a:r>
            <a:r>
              <a:rPr lang="en-US" altLang="ko-KR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?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오랜만에 다른 역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갈 때도 </a:t>
            </a:r>
            <a:r>
              <a:rPr lang="ko-KR" altLang="en-US" sz="11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스마트폰은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endParaRPr lang="en-US" altLang="ko-KR" sz="1100" b="1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  <a:p>
            <a:pPr>
              <a:lnSpc>
                <a:spcPct val="150000"/>
              </a:lnSpc>
            </a:pP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멀리 있고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간단하게 </a:t>
            </a:r>
            <a:r>
              <a:rPr lang="ko-KR" alt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확인하고 </a:t>
            </a:r>
            <a:r>
              <a:rPr lang="ko-KR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싶을 땐</a:t>
            </a:r>
            <a:r>
              <a:rPr lang="en-US" altLang="ko-KR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?</a:t>
            </a:r>
            <a:endParaRPr lang="en-US" altLang="ko-KR" sz="11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5536" y="245467"/>
            <a:ext cx="27302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u="sng" spc="3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 관련 </a:t>
            </a:r>
            <a:r>
              <a:rPr lang="ko-KR" altLang="en-US" sz="1400" b="1" u="sng" spc="300" dirty="0" err="1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앱은</a:t>
            </a:r>
            <a:r>
              <a:rPr lang="ko-KR" altLang="en-US" sz="1400" b="1" u="sng" spc="3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있습니다</a:t>
            </a:r>
            <a:r>
              <a:rPr lang="en-US" altLang="ko-KR" sz="1400" b="1" u="sng" spc="300" dirty="0" smtClean="0">
                <a:solidFill>
                  <a:schemeClr val="bg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400" b="1" u="sng" spc="300" dirty="0">
              <a:solidFill>
                <a:schemeClr val="bg1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44868" y="4168876"/>
            <a:ext cx="3347012" cy="136717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i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비서 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같은 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NUGU</a:t>
            </a:r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가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이것을 답해주면 </a:t>
            </a:r>
            <a:endParaRPr lang="en-US" altLang="ko-KR" sz="20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더 좋지 않을까요</a:t>
            </a:r>
            <a:r>
              <a:rPr lang="en-US" altLang="ko-KR" sz="20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876256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563888" y="1109563"/>
            <a:ext cx="4589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pc="6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가끔 이용한다면 </a:t>
            </a:r>
            <a:r>
              <a:rPr lang="ko-KR" altLang="en-US" sz="1400" b="1" spc="600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</a:t>
            </a:r>
            <a:r>
              <a:rPr lang="ko-KR" altLang="en-US" sz="1400" b="1" spc="6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400" b="1" spc="600" dirty="0" err="1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없을때도</a:t>
            </a:r>
            <a:r>
              <a:rPr lang="ko-KR" altLang="en-US" sz="1400" b="1" spc="6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있고</a:t>
            </a:r>
            <a:r>
              <a:rPr lang="en-US" altLang="ko-KR" sz="1400" b="1" spc="600" dirty="0" smtClean="0"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7480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그룹 78"/>
          <p:cNvGrpSpPr/>
          <p:nvPr/>
        </p:nvGrpSpPr>
        <p:grpSpPr>
          <a:xfrm>
            <a:off x="171410" y="1924050"/>
            <a:ext cx="1481594" cy="3790950"/>
            <a:chOff x="4867770" y="3232786"/>
            <a:chExt cx="1975458" cy="2211756"/>
          </a:xfrm>
        </p:grpSpPr>
        <p:sp>
          <p:nvSpPr>
            <p:cNvPr id="104" name="직각 삼각형 15"/>
            <p:cNvSpPr/>
            <p:nvPr/>
          </p:nvSpPr>
          <p:spPr>
            <a:xfrm rot="10800000">
              <a:off x="4867770" y="3232786"/>
              <a:ext cx="708041" cy="1735605"/>
            </a:xfrm>
            <a:custGeom>
              <a:avLst/>
              <a:gdLst>
                <a:gd name="connsiteX0" fmla="*/ 0 w 708041"/>
                <a:gd name="connsiteY0" fmla="*/ 1442306 h 1442306"/>
                <a:gd name="connsiteX1" fmla="*/ 0 w 708041"/>
                <a:gd name="connsiteY1" fmla="*/ 0 h 1442306"/>
                <a:gd name="connsiteX2" fmla="*/ 708041 w 708041"/>
                <a:gd name="connsiteY2" fmla="*/ 1442306 h 1442306"/>
                <a:gd name="connsiteX3" fmla="*/ 0 w 708041"/>
                <a:gd name="connsiteY3" fmla="*/ 1442306 h 1442306"/>
                <a:gd name="connsiteX0" fmla="*/ 0 w 708041"/>
                <a:gd name="connsiteY0" fmla="*/ 1735605 h 1735605"/>
                <a:gd name="connsiteX1" fmla="*/ 310551 w 708041"/>
                <a:gd name="connsiteY1" fmla="*/ 0 h 1735605"/>
                <a:gd name="connsiteX2" fmla="*/ 708041 w 708041"/>
                <a:gd name="connsiteY2" fmla="*/ 1735605 h 1735605"/>
                <a:gd name="connsiteX3" fmla="*/ 0 w 708041"/>
                <a:gd name="connsiteY3" fmla="*/ 1735605 h 1735605"/>
                <a:gd name="connsiteX0" fmla="*/ 0 w 708041"/>
                <a:gd name="connsiteY0" fmla="*/ 1735605 h 1735605"/>
                <a:gd name="connsiteX1" fmla="*/ 310551 w 708041"/>
                <a:gd name="connsiteY1" fmla="*/ 0 h 1735605"/>
                <a:gd name="connsiteX2" fmla="*/ 708041 w 708041"/>
                <a:gd name="connsiteY2" fmla="*/ 1735605 h 1735605"/>
                <a:gd name="connsiteX3" fmla="*/ 0 w 708041"/>
                <a:gd name="connsiteY3" fmla="*/ 1735605 h 173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08041" h="1735605">
                  <a:moveTo>
                    <a:pt x="0" y="1735605"/>
                  </a:moveTo>
                  <a:lnTo>
                    <a:pt x="310551" y="0"/>
                  </a:lnTo>
                  <a:cubicBezTo>
                    <a:pt x="425795" y="1147878"/>
                    <a:pt x="575544" y="1157070"/>
                    <a:pt x="708041" y="1735605"/>
                  </a:cubicBezTo>
                  <a:lnTo>
                    <a:pt x="0" y="173560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이등변 삼각형 7"/>
            <p:cNvSpPr/>
            <p:nvPr/>
          </p:nvSpPr>
          <p:spPr>
            <a:xfrm>
              <a:off x="5227476" y="3245242"/>
              <a:ext cx="1615752" cy="2199300"/>
            </a:xfrm>
            <a:prstGeom prst="rect">
              <a:avLst/>
            </a:prstGeom>
            <a:solidFill>
              <a:srgbClr val="5FD0D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cxnSp>
        <p:nvCxnSpPr>
          <p:cNvPr id="118" name="직선 연결선 117"/>
          <p:cNvCxnSpPr/>
          <p:nvPr/>
        </p:nvCxnSpPr>
        <p:spPr>
          <a:xfrm>
            <a:off x="-5510" y="977398"/>
            <a:ext cx="3639298" cy="0"/>
          </a:xfrm>
          <a:prstGeom prst="line">
            <a:avLst/>
          </a:prstGeom>
          <a:ln w="28575">
            <a:gradFill flip="none" rotWithShape="1">
              <a:gsLst>
                <a:gs pos="15000">
                  <a:srgbClr val="002060">
                    <a:lumMod val="75000"/>
                    <a:lumOff val="25000"/>
                    <a:alpha val="36000"/>
                  </a:srgbClr>
                </a:gs>
                <a:gs pos="77000">
                  <a:srgbClr val="33CC33">
                    <a:alpha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494242" y="553244"/>
            <a:ext cx="3429686" cy="393712"/>
          </a:xfrm>
          <a:prstGeom prst="rect">
            <a:avLst/>
          </a:prstGeom>
          <a:noFill/>
        </p:spPr>
        <p:txBody>
          <a:bodyPr wrap="square" lIns="71323" tIns="35662" rIns="71323" bIns="3566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77000">
                      <a:schemeClr val="accent5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 후 </a:t>
            </a:r>
            <a:r>
              <a:rPr lang="en-US" altLang="ko-KR" sz="1600" b="1" dirty="0" smtClean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77000">
                      <a:schemeClr val="accent5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AI</a:t>
            </a:r>
            <a:r>
              <a:rPr lang="ko-KR" altLang="en-US" sz="1600" b="1" dirty="0" smtClean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77000">
                      <a:schemeClr val="accent5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스피커 기능 별 만족도</a:t>
            </a:r>
            <a:r>
              <a:rPr lang="en-US" altLang="ko-KR" sz="1600" b="1" dirty="0" smtClean="0">
                <a:gradFill>
                  <a:gsLst>
                    <a:gs pos="15000">
                      <a:schemeClr val="accent1">
                        <a:lumMod val="60000"/>
                        <a:lumOff val="40000"/>
                      </a:schemeClr>
                    </a:gs>
                    <a:gs pos="77000">
                      <a:schemeClr val="accent5">
                        <a:lumMod val="75000"/>
                      </a:schemeClr>
                    </a:gs>
                  </a:gsLst>
                  <a:path path="circle">
                    <a:fillToRect l="100000" t="100000"/>
                  </a:path>
                </a:gradFill>
                <a:latin typeface="맑은 고딕" panose="020B0503020000020004" pitchFamily="50" charset="-127"/>
                <a:ea typeface="맑은 고딕" panose="020B0503020000020004" pitchFamily="50" charset="-127"/>
              </a:rPr>
              <a:t>*</a:t>
            </a:r>
          </a:p>
        </p:txBody>
      </p:sp>
      <p:grpSp>
        <p:nvGrpSpPr>
          <p:cNvPr id="84" name="그룹 83"/>
          <p:cNvGrpSpPr/>
          <p:nvPr/>
        </p:nvGrpSpPr>
        <p:grpSpPr>
          <a:xfrm>
            <a:off x="1053004" y="1255742"/>
            <a:ext cx="1257300" cy="635758"/>
            <a:chOff x="6565900" y="34074"/>
            <a:chExt cx="1676400" cy="762909"/>
          </a:xfrm>
          <a:solidFill>
            <a:srgbClr val="FD5F81"/>
          </a:solidFill>
        </p:grpSpPr>
        <p:sp>
          <p:nvSpPr>
            <p:cNvPr id="94" name="순서도: 처리 93"/>
            <p:cNvSpPr/>
            <p:nvPr/>
          </p:nvSpPr>
          <p:spPr>
            <a:xfrm>
              <a:off x="6565900" y="34074"/>
              <a:ext cx="1676400" cy="588226"/>
            </a:xfrm>
            <a:prstGeom prst="flowChart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위</a:t>
              </a:r>
              <a:endParaRPr lang="en-US" altLang="ko-KR" sz="900" b="1" dirty="0" smtClean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3.15</a:t>
              </a:r>
            </a:p>
            <a:p>
              <a:pPr algn="ctr"/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  <a:r>
                <a:rPr lang="en-US" altLang="ko-KR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9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교통정보</a:t>
              </a:r>
              <a:endParaRPr lang="en-US" altLang="ko-KR" sz="9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5" name="이등변 삼각형 94"/>
            <p:cNvSpPr/>
            <p:nvPr/>
          </p:nvSpPr>
          <p:spPr>
            <a:xfrm rot="10800000">
              <a:off x="6781800" y="544983"/>
              <a:ext cx="252000" cy="25200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41" name="그룹 40"/>
          <p:cNvGrpSpPr/>
          <p:nvPr/>
        </p:nvGrpSpPr>
        <p:grpSpPr>
          <a:xfrm rot="16200000">
            <a:off x="4002359" y="588410"/>
            <a:ext cx="5754682" cy="4544135"/>
            <a:chOff x="5185244" y="6362408"/>
            <a:chExt cx="6858001" cy="5680838"/>
          </a:xfrm>
          <a:solidFill>
            <a:srgbClr val="0099CC"/>
          </a:solidFill>
        </p:grpSpPr>
        <p:sp>
          <p:nvSpPr>
            <p:cNvPr id="42" name="직사각형 41"/>
            <p:cNvSpPr/>
            <p:nvPr/>
          </p:nvSpPr>
          <p:spPr>
            <a:xfrm>
              <a:off x="5185244" y="6686469"/>
              <a:ext cx="6858001" cy="5356777"/>
            </a:xfrm>
            <a:prstGeom prst="rect">
              <a:avLst/>
            </a:prstGeom>
            <a:gradFill>
              <a:gsLst>
                <a:gs pos="0">
                  <a:schemeClr val="accent5">
                    <a:lumMod val="75000"/>
                    <a:alpha val="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이등변 삼각형 42"/>
            <p:cNvSpPr/>
            <p:nvPr/>
          </p:nvSpPr>
          <p:spPr>
            <a:xfrm>
              <a:off x="10078049" y="6362408"/>
              <a:ext cx="375908" cy="324059"/>
            </a:xfrm>
            <a:prstGeom prst="triangle">
              <a:avLst/>
            </a:prstGeom>
            <a:gradFill>
              <a:gsLst>
                <a:gs pos="0">
                  <a:schemeClr val="accent5">
                    <a:lumMod val="75000"/>
                  </a:schemeClr>
                </a:gs>
                <a:gs pos="100000">
                  <a:schemeClr val="accent5">
                    <a:lumMod val="75000"/>
                    <a:alpha val="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4932040" y="1243707"/>
            <a:ext cx="44213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사용자는 </a:t>
            </a:r>
            <a:r>
              <a:rPr lang="ko-KR" altLang="en-US" sz="2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교통정보</a:t>
            </a:r>
            <a:r>
              <a:rPr lang="ko-KR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도 필요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866850" y="1911145"/>
            <a:ext cx="4590664" cy="23329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구입 전과 달리 구입 이후의 스피커 사용자 경험에서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날씨</a:t>
            </a:r>
            <a:r>
              <a:rPr lang="en-US" altLang="ko-KR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교통정보에 만족도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높게 주고 있습니다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사용자들이 이들 기능을 사용함과 동시에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u="sng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교통기능도 충족</a:t>
            </a: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시켜주어야 한다는</a:t>
            </a: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의미이기도 합니다</a:t>
            </a:r>
            <a:r>
              <a:rPr lang="en-US" altLang="ko-KR" sz="1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30000"/>
              </a:lnSpc>
            </a:pP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</a:pP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862175" y="1786500"/>
            <a:ext cx="4935454" cy="4134842"/>
            <a:chOff x="862175" y="1786500"/>
            <a:chExt cx="4935454" cy="4134842"/>
          </a:xfrm>
        </p:grpSpPr>
        <p:grpSp>
          <p:nvGrpSpPr>
            <p:cNvPr id="80" name="그룹 79"/>
            <p:cNvGrpSpPr/>
            <p:nvPr/>
          </p:nvGrpSpPr>
          <p:grpSpPr>
            <a:xfrm>
              <a:off x="862175" y="2114551"/>
              <a:ext cx="1575581" cy="3600450"/>
              <a:chOff x="3494272" y="3939928"/>
              <a:chExt cx="2100775" cy="1766105"/>
            </a:xfrm>
          </p:grpSpPr>
          <p:sp>
            <p:nvSpPr>
              <p:cNvPr id="102" name="직각 삼각형 101"/>
              <p:cNvSpPr/>
              <p:nvPr/>
            </p:nvSpPr>
            <p:spPr>
              <a:xfrm rot="11683265">
                <a:off x="3494272" y="4039675"/>
                <a:ext cx="708041" cy="1506064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3" name="이등변 삼각형 5"/>
              <p:cNvSpPr/>
              <p:nvPr/>
            </p:nvSpPr>
            <p:spPr>
              <a:xfrm>
                <a:off x="3979295" y="3939928"/>
                <a:ext cx="1615752" cy="1766105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1" name="그룹 80"/>
            <p:cNvGrpSpPr/>
            <p:nvPr/>
          </p:nvGrpSpPr>
          <p:grpSpPr>
            <a:xfrm>
              <a:off x="1702569" y="2469444"/>
              <a:ext cx="1519939" cy="3451898"/>
              <a:chOff x="5861613" y="4170287"/>
              <a:chExt cx="2026585" cy="1350779"/>
            </a:xfrm>
          </p:grpSpPr>
          <p:sp>
            <p:nvSpPr>
              <p:cNvPr id="100" name="직각 삼각형 99"/>
              <p:cNvSpPr/>
              <p:nvPr/>
            </p:nvSpPr>
            <p:spPr>
              <a:xfrm rot="11028979">
                <a:off x="5861613" y="4170287"/>
                <a:ext cx="581560" cy="1350779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01" name="이등변 삼각형 6"/>
              <p:cNvSpPr/>
              <p:nvPr/>
            </p:nvSpPr>
            <p:spPr>
              <a:xfrm>
                <a:off x="6272446" y="4177260"/>
                <a:ext cx="1615752" cy="1266264"/>
              </a:xfrm>
              <a:prstGeom prst="rect">
                <a:avLst/>
              </a:prstGeom>
              <a:solidFill>
                <a:srgbClr val="FD2E58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2" name="그룹 81"/>
            <p:cNvGrpSpPr/>
            <p:nvPr/>
          </p:nvGrpSpPr>
          <p:grpSpPr>
            <a:xfrm>
              <a:off x="2434641" y="3156803"/>
              <a:ext cx="1551552" cy="2566381"/>
              <a:chOff x="2137816" y="4281782"/>
              <a:chExt cx="2068736" cy="1616152"/>
            </a:xfrm>
          </p:grpSpPr>
          <p:sp>
            <p:nvSpPr>
              <p:cNvPr id="98" name="직각 삼각형 97"/>
              <p:cNvSpPr/>
              <p:nvPr/>
            </p:nvSpPr>
            <p:spPr>
              <a:xfrm rot="11683265">
                <a:off x="2137816" y="4411182"/>
                <a:ext cx="708041" cy="1442306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9" name="이등변 삼각형 8"/>
              <p:cNvSpPr/>
              <p:nvPr/>
            </p:nvSpPr>
            <p:spPr>
              <a:xfrm>
                <a:off x="2590800" y="4281782"/>
                <a:ext cx="1615752" cy="1616152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83" name="그룹 82"/>
            <p:cNvGrpSpPr/>
            <p:nvPr/>
          </p:nvGrpSpPr>
          <p:grpSpPr>
            <a:xfrm>
              <a:off x="3326312" y="3830201"/>
              <a:ext cx="1538612" cy="1884800"/>
              <a:chOff x="2155069" y="4281782"/>
              <a:chExt cx="2051483" cy="1616152"/>
            </a:xfrm>
          </p:grpSpPr>
          <p:sp>
            <p:nvSpPr>
              <p:cNvPr id="96" name="직각 삼각형 95"/>
              <p:cNvSpPr/>
              <p:nvPr/>
            </p:nvSpPr>
            <p:spPr>
              <a:xfrm rot="11983580">
                <a:off x="2155069" y="4411182"/>
                <a:ext cx="708041" cy="1442306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7" name="이등변 삼각형 8"/>
              <p:cNvSpPr/>
              <p:nvPr/>
            </p:nvSpPr>
            <p:spPr>
              <a:xfrm>
                <a:off x="2590800" y="4281782"/>
                <a:ext cx="1615752" cy="1616152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6" name="직사각형 85"/>
            <p:cNvSpPr/>
            <p:nvPr/>
          </p:nvSpPr>
          <p:spPr>
            <a:xfrm>
              <a:off x="2830631" y="2144927"/>
              <a:ext cx="761196" cy="3490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3.00</a:t>
              </a:r>
            </a:p>
            <a:p>
              <a:pPr algn="ctr"/>
              <a:r>
                <a:rPr lang="ko-KR" altLang="en-US" sz="900" b="1" dirty="0" err="1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스케쥴</a:t>
              </a:r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관리</a:t>
              </a:r>
              <a:endParaRPr lang="ko-KR" altLang="en-US" sz="9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2095211" y="1786500"/>
              <a:ext cx="605705" cy="3490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3.10</a:t>
              </a: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음악재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생</a:t>
              </a:r>
            </a:p>
          </p:txBody>
        </p:sp>
        <p:grpSp>
          <p:nvGrpSpPr>
            <p:cNvPr id="90" name="그룹 89"/>
            <p:cNvGrpSpPr/>
            <p:nvPr/>
          </p:nvGrpSpPr>
          <p:grpSpPr>
            <a:xfrm>
              <a:off x="4230442" y="4297660"/>
              <a:ext cx="1567187" cy="1417340"/>
              <a:chOff x="2116969" y="4281782"/>
              <a:chExt cx="2089583" cy="1616152"/>
            </a:xfrm>
          </p:grpSpPr>
          <p:sp>
            <p:nvSpPr>
              <p:cNvPr id="92" name="직각 삼각형 91"/>
              <p:cNvSpPr/>
              <p:nvPr/>
            </p:nvSpPr>
            <p:spPr>
              <a:xfrm rot="12431024">
                <a:off x="2116969" y="4388529"/>
                <a:ext cx="708041" cy="1442307"/>
              </a:xfrm>
              <a:prstGeom prst="rtTriangle">
                <a:avLst/>
              </a:prstGeom>
              <a:solidFill>
                <a:schemeClr val="tx1">
                  <a:alpha val="20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3" name="이등변 삼각형 8"/>
              <p:cNvSpPr/>
              <p:nvPr/>
            </p:nvSpPr>
            <p:spPr>
              <a:xfrm>
                <a:off x="2590800" y="4281782"/>
                <a:ext cx="1615752" cy="161615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8" name="직사각형 47"/>
            <p:cNvSpPr/>
            <p:nvPr/>
          </p:nvSpPr>
          <p:spPr>
            <a:xfrm>
              <a:off x="3490236" y="2685967"/>
              <a:ext cx="761196" cy="3490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2.90</a:t>
              </a: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인터넷 검색</a:t>
              </a:r>
              <a:endParaRPr lang="ko-KR" altLang="en-US" sz="9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9" name="직사각형 48"/>
            <p:cNvSpPr/>
            <p:nvPr/>
          </p:nvSpPr>
          <p:spPr>
            <a:xfrm>
              <a:off x="4105847" y="3321205"/>
              <a:ext cx="721120" cy="4875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2.85</a:t>
              </a: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가정용</a:t>
              </a:r>
              <a:endParaRPr lang="en-US" altLang="ko-KR" sz="9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사물인터</a:t>
              </a:r>
              <a:r>
                <a:rPr lang="ko-KR" altLang="en-US" sz="900" b="1" dirty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넷</a:t>
              </a: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773454" y="4432086"/>
              <a:ext cx="836536" cy="349019"/>
            </a:xfrm>
            <a:prstGeom prst="rect">
              <a:avLst/>
            </a:prstGeom>
          </p:spPr>
          <p:txBody>
            <a:bodyPr wrap="none" lIns="71323" tIns="35662" rIns="71323" bIns="35662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2.85</a:t>
              </a:r>
            </a:p>
            <a:p>
              <a:pPr algn="ctr"/>
              <a:r>
                <a:rPr lang="ko-KR" altLang="en-US" sz="900" b="1" dirty="0" smtClean="0">
                  <a:solidFill>
                    <a:schemeClr val="bg1">
                      <a:lumMod val="6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기타편의기능</a:t>
              </a:r>
              <a:endParaRPr lang="ko-KR" altLang="en-US" sz="900" b="1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940152" y="3604047"/>
            <a:ext cx="3957456" cy="1630923"/>
            <a:chOff x="6758269" y="3770338"/>
            <a:chExt cx="5092086" cy="2098520"/>
          </a:xfrm>
        </p:grpSpPr>
        <p:sp>
          <p:nvSpPr>
            <p:cNvPr id="53" name="직사각형 52"/>
            <p:cNvSpPr/>
            <p:nvPr/>
          </p:nvSpPr>
          <p:spPr>
            <a:xfrm>
              <a:off x="6781712" y="3950560"/>
              <a:ext cx="5068643" cy="191829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4" name="Freeform 6"/>
            <p:cNvSpPr>
              <a:spLocks/>
            </p:cNvSpPr>
            <p:nvPr/>
          </p:nvSpPr>
          <p:spPr bwMode="auto">
            <a:xfrm>
              <a:off x="7139717" y="3770338"/>
              <a:ext cx="321310" cy="334016"/>
            </a:xfrm>
            <a:custGeom>
              <a:avLst/>
              <a:gdLst>
                <a:gd name="T0" fmla="*/ 2689 w 3491"/>
                <a:gd name="T1" fmla="*/ 15 h 3097"/>
                <a:gd name="T2" fmla="*/ 2963 w 3491"/>
                <a:gd name="T3" fmla="*/ 108 h 3097"/>
                <a:gd name="T4" fmla="*/ 3204 w 3491"/>
                <a:gd name="T5" fmla="*/ 281 h 3097"/>
                <a:gd name="T6" fmla="*/ 3382 w 3491"/>
                <a:gd name="T7" fmla="*/ 518 h 3097"/>
                <a:gd name="T8" fmla="*/ 3475 w 3491"/>
                <a:gd name="T9" fmla="*/ 786 h 3097"/>
                <a:gd name="T10" fmla="*/ 3486 w 3491"/>
                <a:gd name="T11" fmla="*/ 1066 h 3097"/>
                <a:gd name="T12" fmla="*/ 3413 w 3491"/>
                <a:gd name="T13" fmla="*/ 1339 h 3097"/>
                <a:gd name="T14" fmla="*/ 3256 w 3491"/>
                <a:gd name="T15" fmla="*/ 1586 h 3097"/>
                <a:gd name="T16" fmla="*/ 1965 w 3491"/>
                <a:gd name="T17" fmla="*/ 2838 h 3097"/>
                <a:gd name="T18" fmla="*/ 1873 w 3491"/>
                <a:gd name="T19" fmla="*/ 2828 h 3097"/>
                <a:gd name="T20" fmla="*/ 1821 w 3491"/>
                <a:gd name="T21" fmla="*/ 2749 h 3097"/>
                <a:gd name="T22" fmla="*/ 1853 w 3491"/>
                <a:gd name="T23" fmla="*/ 2662 h 3097"/>
                <a:gd name="T24" fmla="*/ 3153 w 3491"/>
                <a:gd name="T25" fmla="*/ 1355 h 3097"/>
                <a:gd name="T26" fmla="*/ 3242 w 3491"/>
                <a:gd name="T27" fmla="*/ 1126 h 3097"/>
                <a:gd name="T28" fmla="*/ 3253 w 3491"/>
                <a:gd name="T29" fmla="*/ 885 h 3097"/>
                <a:gd name="T30" fmla="*/ 3183 w 3491"/>
                <a:gd name="T31" fmla="*/ 653 h 3097"/>
                <a:gd name="T32" fmla="*/ 3035 w 3491"/>
                <a:gd name="T33" fmla="*/ 448 h 3097"/>
                <a:gd name="T34" fmla="*/ 2825 w 3491"/>
                <a:gd name="T35" fmla="*/ 301 h 3097"/>
                <a:gd name="T36" fmla="*/ 2586 w 3491"/>
                <a:gd name="T37" fmla="*/ 234 h 3097"/>
                <a:gd name="T38" fmla="*/ 2340 w 3491"/>
                <a:gd name="T39" fmla="*/ 243 h 3097"/>
                <a:gd name="T40" fmla="*/ 2108 w 3491"/>
                <a:gd name="T41" fmla="*/ 331 h 3097"/>
                <a:gd name="T42" fmla="*/ 378 w 3491"/>
                <a:gd name="T43" fmla="*/ 1972 h 3097"/>
                <a:gd name="T44" fmla="*/ 258 w 3491"/>
                <a:gd name="T45" fmla="*/ 2149 h 3097"/>
                <a:gd name="T46" fmla="*/ 218 w 3491"/>
                <a:gd name="T47" fmla="*/ 2350 h 3097"/>
                <a:gd name="T48" fmla="*/ 258 w 3491"/>
                <a:gd name="T49" fmla="*/ 2551 h 3097"/>
                <a:gd name="T50" fmla="*/ 378 w 3491"/>
                <a:gd name="T51" fmla="*/ 2728 h 3097"/>
                <a:gd name="T52" fmla="*/ 558 w 3491"/>
                <a:gd name="T53" fmla="*/ 2846 h 3097"/>
                <a:gd name="T54" fmla="*/ 763 w 3491"/>
                <a:gd name="T55" fmla="*/ 2885 h 3097"/>
                <a:gd name="T56" fmla="*/ 968 w 3491"/>
                <a:gd name="T57" fmla="*/ 2846 h 3097"/>
                <a:gd name="T58" fmla="*/ 1149 w 3491"/>
                <a:gd name="T59" fmla="*/ 2728 h 3097"/>
                <a:gd name="T60" fmla="*/ 2809 w 3491"/>
                <a:gd name="T61" fmla="*/ 1091 h 3097"/>
                <a:gd name="T62" fmla="*/ 2837 w 3491"/>
                <a:gd name="T63" fmla="*/ 942 h 3097"/>
                <a:gd name="T64" fmla="*/ 2791 w 3491"/>
                <a:gd name="T65" fmla="*/ 797 h 3097"/>
                <a:gd name="T66" fmla="*/ 2677 w 3491"/>
                <a:gd name="T67" fmla="*/ 685 h 3097"/>
                <a:gd name="T68" fmla="*/ 2528 w 3491"/>
                <a:gd name="T69" fmla="*/ 641 h 3097"/>
                <a:gd name="T70" fmla="*/ 2377 w 3491"/>
                <a:gd name="T71" fmla="*/ 668 h 3097"/>
                <a:gd name="T72" fmla="*/ 1082 w 3491"/>
                <a:gd name="T73" fmla="*/ 1906 h 3097"/>
                <a:gd name="T74" fmla="*/ 992 w 3491"/>
                <a:gd name="T75" fmla="*/ 1937 h 3097"/>
                <a:gd name="T76" fmla="*/ 911 w 3491"/>
                <a:gd name="T77" fmla="*/ 1887 h 3097"/>
                <a:gd name="T78" fmla="*/ 900 w 3491"/>
                <a:gd name="T79" fmla="*/ 1796 h 3097"/>
                <a:gd name="T80" fmla="*/ 2165 w 3491"/>
                <a:gd name="T81" fmla="*/ 546 h 3097"/>
                <a:gd name="T82" fmla="*/ 2354 w 3491"/>
                <a:gd name="T83" fmla="*/ 449 h 3097"/>
                <a:gd name="T84" fmla="*/ 2562 w 3491"/>
                <a:gd name="T85" fmla="*/ 429 h 3097"/>
                <a:gd name="T86" fmla="*/ 2763 w 3491"/>
                <a:gd name="T87" fmla="*/ 488 h 3097"/>
                <a:gd name="T88" fmla="*/ 2932 w 3491"/>
                <a:gd name="T89" fmla="*/ 623 h 3097"/>
                <a:gd name="T90" fmla="*/ 3032 w 3491"/>
                <a:gd name="T91" fmla="*/ 809 h 3097"/>
                <a:gd name="T92" fmla="*/ 3053 w 3491"/>
                <a:gd name="T93" fmla="*/ 1012 h 3097"/>
                <a:gd name="T94" fmla="*/ 2993 w 3491"/>
                <a:gd name="T95" fmla="*/ 1209 h 3097"/>
                <a:gd name="T96" fmla="*/ 1303 w 3491"/>
                <a:gd name="T97" fmla="*/ 2879 h 3097"/>
                <a:gd name="T98" fmla="*/ 1094 w 3491"/>
                <a:gd name="T99" fmla="*/ 3025 h 3097"/>
                <a:gd name="T100" fmla="*/ 855 w 3491"/>
                <a:gd name="T101" fmla="*/ 3092 h 3097"/>
                <a:gd name="T102" fmla="*/ 609 w 3491"/>
                <a:gd name="T103" fmla="*/ 3083 h 3097"/>
                <a:gd name="T104" fmla="*/ 377 w 3491"/>
                <a:gd name="T105" fmla="*/ 2995 h 3097"/>
                <a:gd name="T106" fmla="*/ 178 w 3491"/>
                <a:gd name="T107" fmla="*/ 2832 h 3097"/>
                <a:gd name="T108" fmla="*/ 51 w 3491"/>
                <a:gd name="T109" fmla="*/ 2617 h 3097"/>
                <a:gd name="T110" fmla="*/ 0 w 3491"/>
                <a:gd name="T111" fmla="*/ 2381 h 3097"/>
                <a:gd name="T112" fmla="*/ 30 w 3491"/>
                <a:gd name="T113" fmla="*/ 2141 h 3097"/>
                <a:gd name="T114" fmla="*/ 139 w 3491"/>
                <a:gd name="T115" fmla="*/ 1920 h 3097"/>
                <a:gd name="T116" fmla="*/ 1872 w 3491"/>
                <a:gd name="T117" fmla="*/ 230 h 3097"/>
                <a:gd name="T118" fmla="*/ 2123 w 3491"/>
                <a:gd name="T119" fmla="*/ 76 h 3097"/>
                <a:gd name="T120" fmla="*/ 2402 w 3491"/>
                <a:gd name="T121" fmla="*/ 5 h 3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91" h="3097">
                  <a:moveTo>
                    <a:pt x="2474" y="0"/>
                  </a:moveTo>
                  <a:lnTo>
                    <a:pt x="2546" y="0"/>
                  </a:lnTo>
                  <a:lnTo>
                    <a:pt x="2618" y="5"/>
                  </a:lnTo>
                  <a:lnTo>
                    <a:pt x="2689" y="15"/>
                  </a:lnTo>
                  <a:lnTo>
                    <a:pt x="2758" y="31"/>
                  </a:lnTo>
                  <a:lnTo>
                    <a:pt x="2828" y="51"/>
                  </a:lnTo>
                  <a:lnTo>
                    <a:pt x="2896" y="76"/>
                  </a:lnTo>
                  <a:lnTo>
                    <a:pt x="2963" y="108"/>
                  </a:lnTo>
                  <a:lnTo>
                    <a:pt x="3026" y="143"/>
                  </a:lnTo>
                  <a:lnTo>
                    <a:pt x="3088" y="183"/>
                  </a:lnTo>
                  <a:lnTo>
                    <a:pt x="3147" y="230"/>
                  </a:lnTo>
                  <a:lnTo>
                    <a:pt x="3204" y="281"/>
                  </a:lnTo>
                  <a:lnTo>
                    <a:pt x="3256" y="336"/>
                  </a:lnTo>
                  <a:lnTo>
                    <a:pt x="3303" y="394"/>
                  </a:lnTo>
                  <a:lnTo>
                    <a:pt x="3345" y="455"/>
                  </a:lnTo>
                  <a:lnTo>
                    <a:pt x="3382" y="518"/>
                  </a:lnTo>
                  <a:lnTo>
                    <a:pt x="3413" y="582"/>
                  </a:lnTo>
                  <a:lnTo>
                    <a:pt x="3439" y="650"/>
                  </a:lnTo>
                  <a:lnTo>
                    <a:pt x="3460" y="717"/>
                  </a:lnTo>
                  <a:lnTo>
                    <a:pt x="3475" y="786"/>
                  </a:lnTo>
                  <a:lnTo>
                    <a:pt x="3486" y="856"/>
                  </a:lnTo>
                  <a:lnTo>
                    <a:pt x="3491" y="926"/>
                  </a:lnTo>
                  <a:lnTo>
                    <a:pt x="3491" y="996"/>
                  </a:lnTo>
                  <a:lnTo>
                    <a:pt x="3486" y="1066"/>
                  </a:lnTo>
                  <a:lnTo>
                    <a:pt x="3475" y="1136"/>
                  </a:lnTo>
                  <a:lnTo>
                    <a:pt x="3460" y="1205"/>
                  </a:lnTo>
                  <a:lnTo>
                    <a:pt x="3439" y="1273"/>
                  </a:lnTo>
                  <a:lnTo>
                    <a:pt x="3413" y="1339"/>
                  </a:lnTo>
                  <a:lnTo>
                    <a:pt x="3382" y="1404"/>
                  </a:lnTo>
                  <a:lnTo>
                    <a:pt x="3345" y="1467"/>
                  </a:lnTo>
                  <a:lnTo>
                    <a:pt x="3303" y="1528"/>
                  </a:lnTo>
                  <a:lnTo>
                    <a:pt x="3256" y="1586"/>
                  </a:lnTo>
                  <a:lnTo>
                    <a:pt x="3204" y="1641"/>
                  </a:lnTo>
                  <a:lnTo>
                    <a:pt x="2007" y="2813"/>
                  </a:lnTo>
                  <a:lnTo>
                    <a:pt x="1988" y="2828"/>
                  </a:lnTo>
                  <a:lnTo>
                    <a:pt x="1965" y="2838"/>
                  </a:lnTo>
                  <a:lnTo>
                    <a:pt x="1942" y="2844"/>
                  </a:lnTo>
                  <a:lnTo>
                    <a:pt x="1918" y="2844"/>
                  </a:lnTo>
                  <a:lnTo>
                    <a:pt x="1894" y="2838"/>
                  </a:lnTo>
                  <a:lnTo>
                    <a:pt x="1873" y="2828"/>
                  </a:lnTo>
                  <a:lnTo>
                    <a:pt x="1853" y="2813"/>
                  </a:lnTo>
                  <a:lnTo>
                    <a:pt x="1837" y="2793"/>
                  </a:lnTo>
                  <a:lnTo>
                    <a:pt x="1827" y="2772"/>
                  </a:lnTo>
                  <a:lnTo>
                    <a:pt x="1821" y="2749"/>
                  </a:lnTo>
                  <a:lnTo>
                    <a:pt x="1821" y="2726"/>
                  </a:lnTo>
                  <a:lnTo>
                    <a:pt x="1827" y="2703"/>
                  </a:lnTo>
                  <a:lnTo>
                    <a:pt x="1837" y="2681"/>
                  </a:lnTo>
                  <a:lnTo>
                    <a:pt x="1853" y="2662"/>
                  </a:lnTo>
                  <a:lnTo>
                    <a:pt x="3035" y="1505"/>
                  </a:lnTo>
                  <a:lnTo>
                    <a:pt x="3079" y="1458"/>
                  </a:lnTo>
                  <a:lnTo>
                    <a:pt x="3118" y="1407"/>
                  </a:lnTo>
                  <a:lnTo>
                    <a:pt x="3153" y="1355"/>
                  </a:lnTo>
                  <a:lnTo>
                    <a:pt x="3183" y="1300"/>
                  </a:lnTo>
                  <a:lnTo>
                    <a:pt x="3208" y="1243"/>
                  </a:lnTo>
                  <a:lnTo>
                    <a:pt x="3228" y="1185"/>
                  </a:lnTo>
                  <a:lnTo>
                    <a:pt x="3242" y="1126"/>
                  </a:lnTo>
                  <a:lnTo>
                    <a:pt x="3253" y="1066"/>
                  </a:lnTo>
                  <a:lnTo>
                    <a:pt x="3257" y="1006"/>
                  </a:lnTo>
                  <a:lnTo>
                    <a:pt x="3257" y="946"/>
                  </a:lnTo>
                  <a:lnTo>
                    <a:pt x="3253" y="885"/>
                  </a:lnTo>
                  <a:lnTo>
                    <a:pt x="3242" y="826"/>
                  </a:lnTo>
                  <a:lnTo>
                    <a:pt x="3228" y="766"/>
                  </a:lnTo>
                  <a:lnTo>
                    <a:pt x="3208" y="709"/>
                  </a:lnTo>
                  <a:lnTo>
                    <a:pt x="3183" y="653"/>
                  </a:lnTo>
                  <a:lnTo>
                    <a:pt x="3153" y="598"/>
                  </a:lnTo>
                  <a:lnTo>
                    <a:pt x="3118" y="545"/>
                  </a:lnTo>
                  <a:lnTo>
                    <a:pt x="3079" y="495"/>
                  </a:lnTo>
                  <a:lnTo>
                    <a:pt x="3035" y="448"/>
                  </a:lnTo>
                  <a:lnTo>
                    <a:pt x="2985" y="403"/>
                  </a:lnTo>
                  <a:lnTo>
                    <a:pt x="2935" y="364"/>
                  </a:lnTo>
                  <a:lnTo>
                    <a:pt x="2881" y="331"/>
                  </a:lnTo>
                  <a:lnTo>
                    <a:pt x="2825" y="301"/>
                  </a:lnTo>
                  <a:lnTo>
                    <a:pt x="2767" y="277"/>
                  </a:lnTo>
                  <a:lnTo>
                    <a:pt x="2708" y="258"/>
                  </a:lnTo>
                  <a:lnTo>
                    <a:pt x="2648" y="243"/>
                  </a:lnTo>
                  <a:lnTo>
                    <a:pt x="2586" y="234"/>
                  </a:lnTo>
                  <a:lnTo>
                    <a:pt x="2525" y="229"/>
                  </a:lnTo>
                  <a:lnTo>
                    <a:pt x="2464" y="229"/>
                  </a:lnTo>
                  <a:lnTo>
                    <a:pt x="2402" y="234"/>
                  </a:lnTo>
                  <a:lnTo>
                    <a:pt x="2340" y="243"/>
                  </a:lnTo>
                  <a:lnTo>
                    <a:pt x="2280" y="258"/>
                  </a:lnTo>
                  <a:lnTo>
                    <a:pt x="2221" y="277"/>
                  </a:lnTo>
                  <a:lnTo>
                    <a:pt x="2164" y="301"/>
                  </a:lnTo>
                  <a:lnTo>
                    <a:pt x="2108" y="331"/>
                  </a:lnTo>
                  <a:lnTo>
                    <a:pt x="2055" y="364"/>
                  </a:lnTo>
                  <a:lnTo>
                    <a:pt x="2003" y="403"/>
                  </a:lnTo>
                  <a:lnTo>
                    <a:pt x="1955" y="448"/>
                  </a:lnTo>
                  <a:lnTo>
                    <a:pt x="378" y="1972"/>
                  </a:lnTo>
                  <a:lnTo>
                    <a:pt x="341" y="2013"/>
                  </a:lnTo>
                  <a:lnTo>
                    <a:pt x="307" y="2057"/>
                  </a:lnTo>
                  <a:lnTo>
                    <a:pt x="280" y="2102"/>
                  </a:lnTo>
                  <a:lnTo>
                    <a:pt x="258" y="2149"/>
                  </a:lnTo>
                  <a:lnTo>
                    <a:pt x="241" y="2199"/>
                  </a:lnTo>
                  <a:lnTo>
                    <a:pt x="228" y="2248"/>
                  </a:lnTo>
                  <a:lnTo>
                    <a:pt x="220" y="2299"/>
                  </a:lnTo>
                  <a:lnTo>
                    <a:pt x="218" y="2350"/>
                  </a:lnTo>
                  <a:lnTo>
                    <a:pt x="220" y="2402"/>
                  </a:lnTo>
                  <a:lnTo>
                    <a:pt x="228" y="2452"/>
                  </a:lnTo>
                  <a:lnTo>
                    <a:pt x="241" y="2503"/>
                  </a:lnTo>
                  <a:lnTo>
                    <a:pt x="258" y="2551"/>
                  </a:lnTo>
                  <a:lnTo>
                    <a:pt x="280" y="2599"/>
                  </a:lnTo>
                  <a:lnTo>
                    <a:pt x="307" y="2644"/>
                  </a:lnTo>
                  <a:lnTo>
                    <a:pt x="341" y="2687"/>
                  </a:lnTo>
                  <a:lnTo>
                    <a:pt x="378" y="2728"/>
                  </a:lnTo>
                  <a:lnTo>
                    <a:pt x="419" y="2765"/>
                  </a:lnTo>
                  <a:lnTo>
                    <a:pt x="463" y="2796"/>
                  </a:lnTo>
                  <a:lnTo>
                    <a:pt x="509" y="2824"/>
                  </a:lnTo>
                  <a:lnTo>
                    <a:pt x="558" y="2846"/>
                  </a:lnTo>
                  <a:lnTo>
                    <a:pt x="608" y="2863"/>
                  </a:lnTo>
                  <a:lnTo>
                    <a:pt x="660" y="2874"/>
                  </a:lnTo>
                  <a:lnTo>
                    <a:pt x="711" y="2882"/>
                  </a:lnTo>
                  <a:lnTo>
                    <a:pt x="763" y="2885"/>
                  </a:lnTo>
                  <a:lnTo>
                    <a:pt x="816" y="2882"/>
                  </a:lnTo>
                  <a:lnTo>
                    <a:pt x="867" y="2874"/>
                  </a:lnTo>
                  <a:lnTo>
                    <a:pt x="919" y="2863"/>
                  </a:lnTo>
                  <a:lnTo>
                    <a:pt x="968" y="2846"/>
                  </a:lnTo>
                  <a:lnTo>
                    <a:pt x="1018" y="2824"/>
                  </a:lnTo>
                  <a:lnTo>
                    <a:pt x="1064" y="2796"/>
                  </a:lnTo>
                  <a:lnTo>
                    <a:pt x="1108" y="2765"/>
                  </a:lnTo>
                  <a:lnTo>
                    <a:pt x="1149" y="2728"/>
                  </a:lnTo>
                  <a:lnTo>
                    <a:pt x="2741" y="1187"/>
                  </a:lnTo>
                  <a:lnTo>
                    <a:pt x="2768" y="1158"/>
                  </a:lnTo>
                  <a:lnTo>
                    <a:pt x="2791" y="1125"/>
                  </a:lnTo>
                  <a:lnTo>
                    <a:pt x="2809" y="1091"/>
                  </a:lnTo>
                  <a:lnTo>
                    <a:pt x="2823" y="1055"/>
                  </a:lnTo>
                  <a:lnTo>
                    <a:pt x="2831" y="1018"/>
                  </a:lnTo>
                  <a:lnTo>
                    <a:pt x="2837" y="980"/>
                  </a:lnTo>
                  <a:lnTo>
                    <a:pt x="2837" y="942"/>
                  </a:lnTo>
                  <a:lnTo>
                    <a:pt x="2831" y="904"/>
                  </a:lnTo>
                  <a:lnTo>
                    <a:pt x="2823" y="867"/>
                  </a:lnTo>
                  <a:lnTo>
                    <a:pt x="2809" y="832"/>
                  </a:lnTo>
                  <a:lnTo>
                    <a:pt x="2791" y="797"/>
                  </a:lnTo>
                  <a:lnTo>
                    <a:pt x="2768" y="764"/>
                  </a:lnTo>
                  <a:lnTo>
                    <a:pt x="2741" y="734"/>
                  </a:lnTo>
                  <a:lnTo>
                    <a:pt x="2710" y="707"/>
                  </a:lnTo>
                  <a:lnTo>
                    <a:pt x="2677" y="685"/>
                  </a:lnTo>
                  <a:lnTo>
                    <a:pt x="2642" y="668"/>
                  </a:lnTo>
                  <a:lnTo>
                    <a:pt x="2605" y="654"/>
                  </a:lnTo>
                  <a:lnTo>
                    <a:pt x="2567" y="645"/>
                  </a:lnTo>
                  <a:lnTo>
                    <a:pt x="2528" y="641"/>
                  </a:lnTo>
                  <a:lnTo>
                    <a:pt x="2490" y="641"/>
                  </a:lnTo>
                  <a:lnTo>
                    <a:pt x="2452" y="645"/>
                  </a:lnTo>
                  <a:lnTo>
                    <a:pt x="2415" y="654"/>
                  </a:lnTo>
                  <a:lnTo>
                    <a:pt x="2377" y="668"/>
                  </a:lnTo>
                  <a:lnTo>
                    <a:pt x="2343" y="685"/>
                  </a:lnTo>
                  <a:lnTo>
                    <a:pt x="2309" y="707"/>
                  </a:lnTo>
                  <a:lnTo>
                    <a:pt x="2278" y="734"/>
                  </a:lnTo>
                  <a:lnTo>
                    <a:pt x="1082" y="1906"/>
                  </a:lnTo>
                  <a:lnTo>
                    <a:pt x="1062" y="1922"/>
                  </a:lnTo>
                  <a:lnTo>
                    <a:pt x="1040" y="1931"/>
                  </a:lnTo>
                  <a:lnTo>
                    <a:pt x="1017" y="1937"/>
                  </a:lnTo>
                  <a:lnTo>
                    <a:pt x="992" y="1937"/>
                  </a:lnTo>
                  <a:lnTo>
                    <a:pt x="969" y="1931"/>
                  </a:lnTo>
                  <a:lnTo>
                    <a:pt x="947" y="1922"/>
                  </a:lnTo>
                  <a:lnTo>
                    <a:pt x="927" y="1906"/>
                  </a:lnTo>
                  <a:lnTo>
                    <a:pt x="911" y="1887"/>
                  </a:lnTo>
                  <a:lnTo>
                    <a:pt x="900" y="1865"/>
                  </a:lnTo>
                  <a:lnTo>
                    <a:pt x="896" y="1842"/>
                  </a:lnTo>
                  <a:lnTo>
                    <a:pt x="896" y="1819"/>
                  </a:lnTo>
                  <a:lnTo>
                    <a:pt x="900" y="1796"/>
                  </a:lnTo>
                  <a:lnTo>
                    <a:pt x="911" y="1775"/>
                  </a:lnTo>
                  <a:lnTo>
                    <a:pt x="927" y="1755"/>
                  </a:lnTo>
                  <a:lnTo>
                    <a:pt x="2123" y="583"/>
                  </a:lnTo>
                  <a:lnTo>
                    <a:pt x="2165" y="546"/>
                  </a:lnTo>
                  <a:lnTo>
                    <a:pt x="2209" y="515"/>
                  </a:lnTo>
                  <a:lnTo>
                    <a:pt x="2255" y="488"/>
                  </a:lnTo>
                  <a:lnTo>
                    <a:pt x="2304" y="465"/>
                  </a:lnTo>
                  <a:lnTo>
                    <a:pt x="2354" y="449"/>
                  </a:lnTo>
                  <a:lnTo>
                    <a:pt x="2405" y="436"/>
                  </a:lnTo>
                  <a:lnTo>
                    <a:pt x="2457" y="429"/>
                  </a:lnTo>
                  <a:lnTo>
                    <a:pt x="2509" y="427"/>
                  </a:lnTo>
                  <a:lnTo>
                    <a:pt x="2562" y="429"/>
                  </a:lnTo>
                  <a:lnTo>
                    <a:pt x="2613" y="436"/>
                  </a:lnTo>
                  <a:lnTo>
                    <a:pt x="2665" y="449"/>
                  </a:lnTo>
                  <a:lnTo>
                    <a:pt x="2714" y="465"/>
                  </a:lnTo>
                  <a:lnTo>
                    <a:pt x="2763" y="488"/>
                  </a:lnTo>
                  <a:lnTo>
                    <a:pt x="2810" y="515"/>
                  </a:lnTo>
                  <a:lnTo>
                    <a:pt x="2854" y="546"/>
                  </a:lnTo>
                  <a:lnTo>
                    <a:pt x="2895" y="583"/>
                  </a:lnTo>
                  <a:lnTo>
                    <a:pt x="2932" y="623"/>
                  </a:lnTo>
                  <a:lnTo>
                    <a:pt x="2965" y="666"/>
                  </a:lnTo>
                  <a:lnTo>
                    <a:pt x="2993" y="713"/>
                  </a:lnTo>
                  <a:lnTo>
                    <a:pt x="3015" y="760"/>
                  </a:lnTo>
                  <a:lnTo>
                    <a:pt x="3032" y="809"/>
                  </a:lnTo>
                  <a:lnTo>
                    <a:pt x="3045" y="859"/>
                  </a:lnTo>
                  <a:lnTo>
                    <a:pt x="3053" y="910"/>
                  </a:lnTo>
                  <a:lnTo>
                    <a:pt x="3055" y="961"/>
                  </a:lnTo>
                  <a:lnTo>
                    <a:pt x="3053" y="1012"/>
                  </a:lnTo>
                  <a:lnTo>
                    <a:pt x="3045" y="1063"/>
                  </a:lnTo>
                  <a:lnTo>
                    <a:pt x="3032" y="1113"/>
                  </a:lnTo>
                  <a:lnTo>
                    <a:pt x="3015" y="1162"/>
                  </a:lnTo>
                  <a:lnTo>
                    <a:pt x="2993" y="1209"/>
                  </a:lnTo>
                  <a:lnTo>
                    <a:pt x="2965" y="1255"/>
                  </a:lnTo>
                  <a:lnTo>
                    <a:pt x="2932" y="1298"/>
                  </a:lnTo>
                  <a:lnTo>
                    <a:pt x="2895" y="1339"/>
                  </a:lnTo>
                  <a:lnTo>
                    <a:pt x="1303" y="2879"/>
                  </a:lnTo>
                  <a:lnTo>
                    <a:pt x="1255" y="2923"/>
                  </a:lnTo>
                  <a:lnTo>
                    <a:pt x="1203" y="2962"/>
                  </a:lnTo>
                  <a:lnTo>
                    <a:pt x="1150" y="2995"/>
                  </a:lnTo>
                  <a:lnTo>
                    <a:pt x="1094" y="3025"/>
                  </a:lnTo>
                  <a:lnTo>
                    <a:pt x="1036" y="3049"/>
                  </a:lnTo>
                  <a:lnTo>
                    <a:pt x="977" y="3068"/>
                  </a:lnTo>
                  <a:lnTo>
                    <a:pt x="917" y="3083"/>
                  </a:lnTo>
                  <a:lnTo>
                    <a:pt x="855" y="3092"/>
                  </a:lnTo>
                  <a:lnTo>
                    <a:pt x="794" y="3097"/>
                  </a:lnTo>
                  <a:lnTo>
                    <a:pt x="733" y="3097"/>
                  </a:lnTo>
                  <a:lnTo>
                    <a:pt x="671" y="3092"/>
                  </a:lnTo>
                  <a:lnTo>
                    <a:pt x="609" y="3083"/>
                  </a:lnTo>
                  <a:lnTo>
                    <a:pt x="549" y="3068"/>
                  </a:lnTo>
                  <a:lnTo>
                    <a:pt x="490" y="3049"/>
                  </a:lnTo>
                  <a:lnTo>
                    <a:pt x="433" y="3025"/>
                  </a:lnTo>
                  <a:lnTo>
                    <a:pt x="377" y="2995"/>
                  </a:lnTo>
                  <a:lnTo>
                    <a:pt x="323" y="2962"/>
                  </a:lnTo>
                  <a:lnTo>
                    <a:pt x="272" y="2923"/>
                  </a:lnTo>
                  <a:lnTo>
                    <a:pt x="224" y="2879"/>
                  </a:lnTo>
                  <a:lnTo>
                    <a:pt x="178" y="2832"/>
                  </a:lnTo>
                  <a:lnTo>
                    <a:pt x="139" y="2782"/>
                  </a:lnTo>
                  <a:lnTo>
                    <a:pt x="104" y="2729"/>
                  </a:lnTo>
                  <a:lnTo>
                    <a:pt x="75" y="2674"/>
                  </a:lnTo>
                  <a:lnTo>
                    <a:pt x="51" y="2617"/>
                  </a:lnTo>
                  <a:lnTo>
                    <a:pt x="30" y="2560"/>
                  </a:lnTo>
                  <a:lnTo>
                    <a:pt x="15" y="2501"/>
                  </a:lnTo>
                  <a:lnTo>
                    <a:pt x="5" y="2441"/>
                  </a:lnTo>
                  <a:lnTo>
                    <a:pt x="0" y="2381"/>
                  </a:lnTo>
                  <a:lnTo>
                    <a:pt x="0" y="2321"/>
                  </a:lnTo>
                  <a:lnTo>
                    <a:pt x="5" y="2260"/>
                  </a:lnTo>
                  <a:lnTo>
                    <a:pt x="15" y="2200"/>
                  </a:lnTo>
                  <a:lnTo>
                    <a:pt x="30" y="2141"/>
                  </a:lnTo>
                  <a:lnTo>
                    <a:pt x="51" y="2083"/>
                  </a:lnTo>
                  <a:lnTo>
                    <a:pt x="75" y="2027"/>
                  </a:lnTo>
                  <a:lnTo>
                    <a:pt x="104" y="1972"/>
                  </a:lnTo>
                  <a:lnTo>
                    <a:pt x="139" y="1920"/>
                  </a:lnTo>
                  <a:lnTo>
                    <a:pt x="178" y="1869"/>
                  </a:lnTo>
                  <a:lnTo>
                    <a:pt x="224" y="1822"/>
                  </a:lnTo>
                  <a:lnTo>
                    <a:pt x="1815" y="281"/>
                  </a:lnTo>
                  <a:lnTo>
                    <a:pt x="1872" y="230"/>
                  </a:lnTo>
                  <a:lnTo>
                    <a:pt x="1931" y="183"/>
                  </a:lnTo>
                  <a:lnTo>
                    <a:pt x="1992" y="143"/>
                  </a:lnTo>
                  <a:lnTo>
                    <a:pt x="2057" y="108"/>
                  </a:lnTo>
                  <a:lnTo>
                    <a:pt x="2123" y="76"/>
                  </a:lnTo>
                  <a:lnTo>
                    <a:pt x="2191" y="51"/>
                  </a:lnTo>
                  <a:lnTo>
                    <a:pt x="2261" y="31"/>
                  </a:lnTo>
                  <a:lnTo>
                    <a:pt x="2331" y="15"/>
                  </a:lnTo>
                  <a:lnTo>
                    <a:pt x="2402" y="5"/>
                  </a:lnTo>
                  <a:lnTo>
                    <a:pt x="2474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6963422" y="4164288"/>
              <a:ext cx="3583254" cy="12553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스마트 </a:t>
              </a: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스피커를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사용하는 사용자들은 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>
                <a:lnSpc>
                  <a:spcPct val="130000"/>
                </a:lnSpc>
              </a:pPr>
              <a:r>
                <a:rPr lang="ko-KR" altLang="en-US" sz="14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날씨</a:t>
              </a:r>
              <a:r>
                <a:rPr lang="en-US" altLang="ko-KR" sz="14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1400" b="1" u="sng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교통 정보</a:t>
              </a:r>
              <a:r>
                <a:rPr lang="ko-KR" alt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도 이용하고 있다</a:t>
              </a:r>
              <a:r>
                <a:rPr lang="en-US" altLang="ko-KR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6" name="자유형 55"/>
            <p:cNvSpPr/>
            <p:nvPr/>
          </p:nvSpPr>
          <p:spPr>
            <a:xfrm>
              <a:off x="6758269" y="3939642"/>
              <a:ext cx="3852966" cy="1554508"/>
            </a:xfrm>
            <a:custGeom>
              <a:avLst/>
              <a:gdLst>
                <a:gd name="connsiteX0" fmla="*/ 0 w 3610635"/>
                <a:gd name="connsiteY0" fmla="*/ 0 h 1523999"/>
                <a:gd name="connsiteX1" fmla="*/ 298866 w 3610635"/>
                <a:gd name="connsiteY1" fmla="*/ 0 h 1523999"/>
                <a:gd name="connsiteX2" fmla="*/ 298866 w 3610635"/>
                <a:gd name="connsiteY2" fmla="*/ 17800 h 1523999"/>
                <a:gd name="connsiteX3" fmla="*/ 17800 w 3610635"/>
                <a:gd name="connsiteY3" fmla="*/ 17800 h 1523999"/>
                <a:gd name="connsiteX4" fmla="*/ 17800 w 3610635"/>
                <a:gd name="connsiteY4" fmla="*/ 1506199 h 1523999"/>
                <a:gd name="connsiteX5" fmla="*/ 3592835 w 3610635"/>
                <a:gd name="connsiteY5" fmla="*/ 1506199 h 1523999"/>
                <a:gd name="connsiteX6" fmla="*/ 3592835 w 3610635"/>
                <a:gd name="connsiteY6" fmla="*/ 17800 h 1523999"/>
                <a:gd name="connsiteX7" fmla="*/ 685727 w 3610635"/>
                <a:gd name="connsiteY7" fmla="*/ 17800 h 1523999"/>
                <a:gd name="connsiteX8" fmla="*/ 685727 w 3610635"/>
                <a:gd name="connsiteY8" fmla="*/ 0 h 1523999"/>
                <a:gd name="connsiteX9" fmla="*/ 3610635 w 3610635"/>
                <a:gd name="connsiteY9" fmla="*/ 0 h 1523999"/>
                <a:gd name="connsiteX10" fmla="*/ 3610635 w 3610635"/>
                <a:gd name="connsiteY10" fmla="*/ 1523999 h 1523999"/>
                <a:gd name="connsiteX11" fmla="*/ 0 w 3610635"/>
                <a:gd name="connsiteY11" fmla="*/ 1523999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10635" h="1523999">
                  <a:moveTo>
                    <a:pt x="0" y="0"/>
                  </a:moveTo>
                  <a:lnTo>
                    <a:pt x="298866" y="0"/>
                  </a:lnTo>
                  <a:lnTo>
                    <a:pt x="298866" y="17800"/>
                  </a:lnTo>
                  <a:lnTo>
                    <a:pt x="17800" y="17800"/>
                  </a:lnTo>
                  <a:lnTo>
                    <a:pt x="17800" y="1506199"/>
                  </a:lnTo>
                  <a:lnTo>
                    <a:pt x="3592835" y="1506199"/>
                  </a:lnTo>
                  <a:lnTo>
                    <a:pt x="3592835" y="17800"/>
                  </a:lnTo>
                  <a:lnTo>
                    <a:pt x="685727" y="17800"/>
                  </a:lnTo>
                  <a:lnTo>
                    <a:pt x="685727" y="0"/>
                  </a:lnTo>
                  <a:lnTo>
                    <a:pt x="3610635" y="0"/>
                  </a:lnTo>
                  <a:lnTo>
                    <a:pt x="3610635" y="1523999"/>
                  </a:lnTo>
                  <a:lnTo>
                    <a:pt x="0" y="1523999"/>
                  </a:lnTo>
                  <a:close/>
                </a:path>
              </a:pathLst>
            </a:cu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115" name="TextBox 114"/>
          <p:cNvSpPr txBox="1"/>
          <p:nvPr/>
        </p:nvSpPr>
        <p:spPr>
          <a:xfrm>
            <a:off x="6444208" y="5449788"/>
            <a:ext cx="2782582" cy="252967"/>
          </a:xfrm>
          <a:prstGeom prst="rect">
            <a:avLst/>
          </a:prstGeom>
          <a:noFill/>
        </p:spPr>
        <p:txBody>
          <a:bodyPr wrap="none" lIns="71323" tIns="35662" rIns="71323" bIns="35662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* </a:t>
            </a:r>
            <a:r>
              <a:rPr lang="ko-KR" altLang="en-US" sz="9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한국소비자원 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: 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사용 후 </a:t>
            </a:r>
            <a:r>
              <a:rPr lang="en-US" altLang="ko-KR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AI </a:t>
            </a:r>
            <a:r>
              <a:rPr lang="ko-KR" altLang="en-US" sz="9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스피커 기능별 만족도 </a:t>
            </a:r>
            <a:endParaRPr lang="en-US" altLang="ko-KR" sz="900" b="1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709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-6642" y="3937264"/>
            <a:ext cx="7458962" cy="1512524"/>
          </a:xfrm>
          <a:prstGeom prst="rect">
            <a:avLst/>
          </a:prstGeom>
          <a:solidFill>
            <a:srgbClr val="1B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-6642" y="2353088"/>
            <a:ext cx="7458962" cy="1512524"/>
          </a:xfrm>
          <a:prstGeom prst="rect">
            <a:avLst/>
          </a:prstGeom>
          <a:solidFill>
            <a:srgbClr val="1B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Project Umbrella for autumn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-6642" y="553244"/>
            <a:ext cx="7458962" cy="1728549"/>
          </a:xfrm>
          <a:prstGeom prst="rect">
            <a:avLst/>
          </a:prstGeom>
          <a:solidFill>
            <a:srgbClr val="1B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 rot="5400000" flipH="1">
            <a:off x="5916072" y="-541087"/>
            <a:ext cx="408202" cy="2664299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tx1">
                  <a:alpha val="22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788024" y="56406"/>
            <a:ext cx="3793268" cy="7056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심층 인터뷰 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평</a:t>
            </a:r>
            <a:r>
              <a: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소</a:t>
            </a: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어떠세요</a:t>
            </a:r>
            <a:r>
              <a: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32334" y="769268"/>
            <a:ext cx="943322" cy="943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타원 5"/>
          <p:cNvSpPr/>
          <p:nvPr/>
        </p:nvSpPr>
        <p:spPr>
          <a:xfrm>
            <a:off x="532334" y="2418234"/>
            <a:ext cx="943322" cy="943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32334" y="4009628"/>
            <a:ext cx="943322" cy="94332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7664" y="841276"/>
            <a:ext cx="3259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“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출근시간 때 다른걸 하기도 바쁘다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.”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547664" y="1159048"/>
            <a:ext cx="5779146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출근 자체도 바빠 아침도 안 먹는다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 </a:t>
            </a:r>
          </a:p>
          <a:p>
            <a:pPr>
              <a:lnSpc>
                <a:spcPct val="130000"/>
              </a:lnSpc>
            </a:pPr>
            <a:r>
              <a:rPr lang="en-US" altLang="ko-KR" sz="1200" b="1" u="sng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5</a:t>
            </a:r>
            <a:r>
              <a:rPr lang="ko-KR" altLang="en-US" sz="1200" b="1" u="sng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호선 마천 상일동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이라 지하철을 하나 놓치면 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10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분 이상 기다려야 한다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스마트폰으로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도착 검색할 시간에 옷 입고 화장하는 게 중요하다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 스피커가 있다면 시켜놓고 </a:t>
            </a:r>
            <a:r>
              <a:rPr lang="ko-KR" altLang="en-US" sz="1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듣으면서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다른 작업을 하는 게 더 좋지 않을까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?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47664" y="2425452"/>
            <a:ext cx="19623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“</a:t>
            </a:r>
            <a:r>
              <a:rPr lang="ko-KR" altLang="en-US" sz="1400" b="1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저상버스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언제 올지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”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47664" y="2743224"/>
            <a:ext cx="4655442" cy="8125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u="sng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비장애인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이지만 </a:t>
            </a:r>
            <a:r>
              <a:rPr lang="ko-KR" altLang="en-US" sz="1200" u="sng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목발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을 했던 때 </a:t>
            </a:r>
            <a:r>
              <a:rPr lang="ko-KR" altLang="en-US" sz="1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저상버스가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그리웠던 적이 있다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u="sng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한 손으로 목발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을 집으면 솔직히 </a:t>
            </a:r>
            <a:r>
              <a:rPr lang="ko-KR" altLang="en-US" sz="1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스마트폰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사용하기가 힘들다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비장애인도 이런데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장애인은 어떨까 싶었다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47664" y="4033312"/>
            <a:ext cx="38266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“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가끔 이용하는 대중교통은 말로 찾고 싶다</a:t>
            </a:r>
            <a:r>
              <a:rPr lang="en-US" altLang="ko-KR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”</a:t>
            </a:r>
            <a:r>
              <a:rPr lang="ko-KR" altLang="en-US" sz="14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endParaRPr lang="ko-KR" altLang="en-US" sz="14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47664" y="4351084"/>
            <a:ext cx="5051383" cy="1052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 b="1" u="sng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자가용</a:t>
            </a:r>
            <a:r>
              <a: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을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타기 전 간단한 혼잡도는 간단하게 찾고 싶다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스마트폰으로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찾을 수는 있지만 손을 몇 번 써야 한다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u="sng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가끔 대중교통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을 이용할 때도 있는데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200" u="sng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안쓰던</a:t>
            </a:r>
            <a:r>
              <a:rPr lang="ko-KR" altLang="en-US" sz="1200" u="sng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ko-KR" altLang="en-US" sz="1200" u="sng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앱</a:t>
            </a:r>
            <a:r>
              <a:rPr lang="ko-KR" altLang="en-US" sz="1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을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쓰는 건 번거롭다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  <a:p>
            <a:pPr>
              <a:lnSpc>
                <a:spcPct val="130000"/>
              </a:lnSpc>
            </a:pPr>
            <a:r>
              <a:rPr lang="ko-KR" altLang="en-US" sz="12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앱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다운로드 하기도 그렇고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… </a:t>
            </a:r>
            <a:r>
              <a:rPr lang="ko-KR" altLang="en-US" sz="1200" u="sng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간단하게라도 지하철 경로</a:t>
            </a:r>
            <a:r>
              <a:rPr lang="ko-KR" altLang="en-US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를 찾고 싶다</a:t>
            </a:r>
            <a:r>
              <a:rPr lang="en-US" altLang="ko-KR" sz="12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58102" y="1705372"/>
            <a:ext cx="1117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G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씨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[22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세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]</a:t>
            </a: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대학생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지하철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8636" y="3361556"/>
            <a:ext cx="97654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K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씨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[32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세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]</a:t>
            </a: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직장인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버스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39490" y="4946893"/>
            <a:ext cx="1117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C</a:t>
            </a:r>
            <a:r>
              <a:rPr lang="ko-KR" altLang="en-US" sz="11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씨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 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[38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세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]</a:t>
            </a:r>
          </a:p>
          <a:p>
            <a:pPr algn="ctr"/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직장인</a:t>
            </a:r>
            <a:r>
              <a:rPr lang="en-US" altLang="ko-KR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, </a:t>
            </a:r>
            <a:r>
              <a:rPr lang="ko-KR" altLang="en-US" sz="11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Noto Sans Cond ExtBd" panose="020B0906040504020204" pitchFamily="34"/>
              </a:rPr>
              <a:t>자가용</a:t>
            </a:r>
            <a:endParaRPr lang="ko-KR" altLang="en-US" sz="11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Noto Sans Cond ExtBd" panose="020B0906040504020204" pitchFamily="34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1178" y="841276"/>
            <a:ext cx="904478" cy="8754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427" y="3977724"/>
            <a:ext cx="699739" cy="97522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79" y="2417479"/>
            <a:ext cx="944077" cy="944077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18900000">
            <a:off x="7900030" y="780424"/>
            <a:ext cx="792088" cy="576064"/>
          </a:xfrm>
          <a:prstGeom prst="rightArrow">
            <a:avLst/>
          </a:prstGeom>
          <a:solidFill>
            <a:srgbClr val="1B6C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6516216" y="2889895"/>
            <a:ext cx="2627784" cy="284362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사용자들은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교통정보도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알고 싶어 하지만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스마트 스피커에서는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>
              <a:lnSpc>
                <a:spcPct val="200000"/>
              </a:lnSpc>
            </a:pPr>
            <a:r>
              <a:rPr lang="ko-KR" altLang="en-US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이를 지원하지 않고 있다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4808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 descr="C:\Users\ACID\Desktop\pb300150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-6422" y="0"/>
            <a:ext cx="6045421" cy="573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/>
          <p:cNvSpPr/>
          <p:nvPr/>
        </p:nvSpPr>
        <p:spPr>
          <a:xfrm>
            <a:off x="-6422" y="-1"/>
            <a:ext cx="6045422" cy="5737821"/>
          </a:xfrm>
          <a:prstGeom prst="rect">
            <a:avLst/>
          </a:prstGeom>
          <a:solidFill>
            <a:schemeClr val="tx1">
              <a:lumMod val="95000"/>
              <a:lumOff val="5000"/>
              <a:alpha val="56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6422" y="3757600"/>
            <a:ext cx="6909518" cy="108012"/>
            <a:chOff x="-6422" y="2137420"/>
            <a:chExt cx="6909518" cy="1728192"/>
          </a:xfrm>
        </p:grpSpPr>
        <p:sp>
          <p:nvSpPr>
            <p:cNvPr id="2" name="직사각형 1"/>
            <p:cNvSpPr/>
            <p:nvPr/>
          </p:nvSpPr>
          <p:spPr>
            <a:xfrm>
              <a:off x="-6422" y="2137420"/>
              <a:ext cx="1728192" cy="1728192"/>
            </a:xfrm>
            <a:prstGeom prst="rect">
              <a:avLst/>
            </a:prstGeom>
            <a:solidFill>
              <a:srgbClr val="20AD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721770" y="2137420"/>
              <a:ext cx="1728192" cy="172819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446712" y="2137420"/>
              <a:ext cx="1728192" cy="1728192"/>
            </a:xfrm>
            <a:prstGeom prst="rect">
              <a:avLst/>
            </a:prstGeom>
            <a:solidFill>
              <a:srgbClr val="1B6C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174904" y="2137420"/>
              <a:ext cx="1728192" cy="1728192"/>
            </a:xfrm>
            <a:prstGeom prst="rect">
              <a:avLst/>
            </a:prstGeom>
            <a:solidFill>
              <a:srgbClr val="0033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9446" y="2641476"/>
            <a:ext cx="25442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r>
              <a:rPr lang="ko-KR" altLang="en-US" sz="4400" b="1" spc="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구체화</a:t>
            </a:r>
            <a:endParaRPr lang="ko-KR" altLang="en-US" sz="4400" b="1" spc="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520" y="3299200"/>
            <a:ext cx="29453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spc="9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Materialization</a:t>
            </a:r>
            <a:endParaRPr lang="ko-KR" altLang="en-US" sz="1200" spc="9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77497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CID\Desktop\00500966_201611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44001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직사각형 49"/>
          <p:cNvSpPr/>
          <p:nvPr/>
        </p:nvSpPr>
        <p:spPr>
          <a:xfrm>
            <a:off x="0" y="0"/>
            <a:ext cx="9144000" cy="5726410"/>
          </a:xfrm>
          <a:prstGeom prst="rect">
            <a:avLst/>
          </a:prstGeom>
          <a:gradFill>
            <a:gsLst>
              <a:gs pos="0">
                <a:schemeClr val="tx1">
                  <a:alpha val="85000"/>
                </a:schemeClr>
              </a:gs>
              <a:gs pos="100000">
                <a:schemeClr val="tx1">
                  <a:alpha val="1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평행 사변형 26"/>
          <p:cNvSpPr/>
          <p:nvPr/>
        </p:nvSpPr>
        <p:spPr>
          <a:xfrm>
            <a:off x="567859" y="0"/>
            <a:ext cx="3354742" cy="5715000"/>
          </a:xfrm>
          <a:prstGeom prst="parallelogram">
            <a:avLst/>
          </a:prstGeom>
          <a:gradFill>
            <a:gsLst>
              <a:gs pos="78000">
                <a:srgbClr val="AE7079">
                  <a:alpha val="67000"/>
                </a:srgbClr>
              </a:gs>
              <a:gs pos="14000">
                <a:srgbClr val="3463B0">
                  <a:alpha val="59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평행 사변형 25"/>
          <p:cNvSpPr/>
          <p:nvPr/>
        </p:nvSpPr>
        <p:spPr>
          <a:xfrm>
            <a:off x="269767" y="2822441"/>
            <a:ext cx="794264" cy="2892559"/>
          </a:xfrm>
          <a:prstGeom prst="parallelogram">
            <a:avLst>
              <a:gd name="adj" fmla="val 47354"/>
            </a:avLst>
          </a:prstGeom>
          <a:gradFill>
            <a:gsLst>
              <a:gs pos="78000">
                <a:srgbClr val="AE7079">
                  <a:alpha val="47000"/>
                </a:srgbClr>
              </a:gs>
              <a:gs pos="14000">
                <a:srgbClr val="3463B0">
                  <a:alpha val="2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0" y="2510938"/>
            <a:ext cx="9144000" cy="2782240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823394" y="1303788"/>
            <a:ext cx="4199774" cy="641407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r>
              <a:rPr lang="ko-KR" altLang="en-US" sz="3700" b="1" dirty="0">
                <a:solidFill>
                  <a:schemeClr val="bg1">
                    <a:lumMod val="8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아이템 선택이유</a:t>
            </a:r>
            <a:endParaRPr lang="en-US" altLang="ko-KR" sz="3700" b="1" dirty="0">
              <a:solidFill>
                <a:schemeClr val="bg1">
                  <a:lumMod val="8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평행 사변형 23"/>
          <p:cNvSpPr/>
          <p:nvPr/>
        </p:nvSpPr>
        <p:spPr>
          <a:xfrm>
            <a:off x="2140124" y="1303787"/>
            <a:ext cx="888524" cy="1851612"/>
          </a:xfrm>
          <a:prstGeom prst="parallelogram">
            <a:avLst>
              <a:gd name="adj" fmla="val 28964"/>
            </a:avLst>
          </a:prstGeom>
          <a:gradFill>
            <a:gsLst>
              <a:gs pos="78000">
                <a:srgbClr val="AE7079">
                  <a:alpha val="47000"/>
                </a:srgbClr>
              </a:gs>
              <a:gs pos="14000">
                <a:srgbClr val="3463B0">
                  <a:alpha val="2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평행 사변형 24"/>
          <p:cNvSpPr/>
          <p:nvPr/>
        </p:nvSpPr>
        <p:spPr>
          <a:xfrm>
            <a:off x="666900" y="653776"/>
            <a:ext cx="888524" cy="1992519"/>
          </a:xfrm>
          <a:prstGeom prst="parallelogram">
            <a:avLst>
              <a:gd name="adj" fmla="val 30513"/>
            </a:avLst>
          </a:prstGeom>
          <a:gradFill>
            <a:gsLst>
              <a:gs pos="78000">
                <a:srgbClr val="AE7079">
                  <a:alpha val="47000"/>
                </a:srgbClr>
              </a:gs>
              <a:gs pos="14000">
                <a:srgbClr val="3463B0">
                  <a:alpha val="20000"/>
                </a:srgb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8" name="평행 사변형 27"/>
          <p:cNvSpPr/>
          <p:nvPr/>
        </p:nvSpPr>
        <p:spPr>
          <a:xfrm>
            <a:off x="2668880" y="-953125"/>
            <a:ext cx="888524" cy="1992519"/>
          </a:xfrm>
          <a:prstGeom prst="parallelogram">
            <a:avLst>
              <a:gd name="adj" fmla="val 27950"/>
            </a:avLst>
          </a:prstGeom>
          <a:gradFill>
            <a:gsLst>
              <a:gs pos="78000">
                <a:schemeClr val="accent1">
                  <a:lumMod val="50000"/>
                </a:schemeClr>
              </a:gs>
              <a:gs pos="14000">
                <a:schemeClr val="accent1">
                  <a:lumMod val="75000"/>
                  <a:alpha val="2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0" name="평행 사변형 29"/>
          <p:cNvSpPr/>
          <p:nvPr/>
        </p:nvSpPr>
        <p:spPr>
          <a:xfrm>
            <a:off x="269768" y="4718741"/>
            <a:ext cx="888524" cy="1992519"/>
          </a:xfrm>
          <a:prstGeom prst="parallelogram">
            <a:avLst>
              <a:gd name="adj" fmla="val 27950"/>
            </a:avLst>
          </a:prstGeom>
          <a:gradFill>
            <a:gsLst>
              <a:gs pos="78000">
                <a:schemeClr val="accent1">
                  <a:lumMod val="50000"/>
                </a:schemeClr>
              </a:gs>
              <a:gs pos="14000">
                <a:schemeClr val="accent1">
                  <a:lumMod val="75000"/>
                  <a:alpha val="2000"/>
                </a:schemeClr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323" tIns="35662" rIns="71323" bIns="35662"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4491310" y="2705312"/>
            <a:ext cx="451184" cy="1219276"/>
            <a:chOff x="842211" y="1651000"/>
            <a:chExt cx="601578" cy="1463131"/>
          </a:xfrm>
        </p:grpSpPr>
        <p:sp>
          <p:nvSpPr>
            <p:cNvPr id="34" name="직사각형 33"/>
            <p:cNvSpPr/>
            <p:nvPr/>
          </p:nvSpPr>
          <p:spPr>
            <a:xfrm>
              <a:off x="842211" y="1651000"/>
              <a:ext cx="601578" cy="372979"/>
            </a:xfrm>
            <a:prstGeom prst="rect">
              <a:avLst/>
            </a:prstGeom>
            <a:solidFill>
              <a:srgbClr val="E160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854911" y="2108200"/>
              <a:ext cx="60959" cy="10059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dist="12700" dir="10800000" algn="r" rotWithShape="0">
                <a:srgbClr val="E16074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4538217" y="3067617"/>
            <a:ext cx="1857776" cy="1018433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rgbClr val="E16074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실생활에서 접하기 쉬운 정보</a:t>
            </a:r>
            <a:endParaRPr lang="en-US" altLang="ko-KR" sz="900" b="1" dirty="0">
              <a:solidFill>
                <a:srgbClr val="E16074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대중교통정보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 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실생활에 쉽게 접하는 정보로서 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NUGU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생활비서라는 성격에</a:t>
            </a:r>
            <a:r>
              <a:rPr lang="en-US" altLang="ko-KR" sz="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맞는 기능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altLang="ko-KR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6833742" y="2673654"/>
            <a:ext cx="451184" cy="1219276"/>
            <a:chOff x="842211" y="1651000"/>
            <a:chExt cx="601578" cy="1463131"/>
          </a:xfrm>
        </p:grpSpPr>
        <p:sp>
          <p:nvSpPr>
            <p:cNvPr id="39" name="직사각형 38"/>
            <p:cNvSpPr/>
            <p:nvPr/>
          </p:nvSpPr>
          <p:spPr>
            <a:xfrm>
              <a:off x="842211" y="1651000"/>
              <a:ext cx="601578" cy="37297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854911" y="2108200"/>
              <a:ext cx="60959" cy="10059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dist="12700" dir="10800000" algn="r" rotWithShape="0">
                <a:srgbClr val="FFC000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6880649" y="3035958"/>
            <a:ext cx="1857776" cy="83376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900" b="1" dirty="0" smtClea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900" b="1" dirty="0" smtClean="0">
                <a:solidFill>
                  <a:srgbClr val="FFC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 열려있음</a:t>
            </a:r>
            <a:endParaRPr lang="en-US" altLang="ko-KR" sz="900" b="1" dirty="0">
              <a:solidFill>
                <a:srgbClr val="FFC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정부 내부에서만 사용 가능하거나</a:t>
            </a:r>
            <a:endParaRPr lang="en-US" altLang="ko-KR" sz="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회사 내부가 아닌 공공 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API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와 </a:t>
            </a:r>
            <a:r>
              <a:rPr lang="en-US" altLang="ko-KR" sz="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Tmap</a:t>
            </a:r>
            <a:endParaRPr lang="en-US" altLang="ko-KR" sz="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처럼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대중과 개발자에게 열려있음</a:t>
            </a:r>
            <a:endParaRPr lang="en-US" altLang="ko-KR" sz="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4491238" y="4024226"/>
            <a:ext cx="451184" cy="1210399"/>
            <a:chOff x="842211" y="571500"/>
            <a:chExt cx="601578" cy="1452479"/>
          </a:xfrm>
        </p:grpSpPr>
        <p:sp>
          <p:nvSpPr>
            <p:cNvPr id="43" name="직사각형 42"/>
            <p:cNvSpPr/>
            <p:nvPr/>
          </p:nvSpPr>
          <p:spPr>
            <a:xfrm>
              <a:off x="842211" y="1651000"/>
              <a:ext cx="601578" cy="37297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854911" y="571500"/>
              <a:ext cx="60959" cy="10059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dist="12700" dir="10800000" algn="r" rotWithShape="0">
                <a:schemeClr val="tx1">
                  <a:lumMod val="65000"/>
                  <a:lumOff val="3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4572001" y="4003059"/>
            <a:ext cx="1857776" cy="995350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아직 없는 대중교통 기능</a:t>
            </a:r>
            <a:endParaRPr lang="en-US" altLang="ko-KR" sz="900" b="1" dirty="0">
              <a:solidFill>
                <a:schemeClr val="bg1">
                  <a:lumMod val="6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NUGU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에 아직 없는 대중교통기능</a:t>
            </a:r>
            <a:endParaRPr lang="en-US" altLang="ko-KR" sz="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새로운 기능 제공과</a:t>
            </a:r>
            <a:endParaRPr lang="en-US" altLang="ko-KR" sz="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유저 경험을 충족</a:t>
            </a:r>
            <a:endParaRPr lang="en-US" altLang="ko-KR" sz="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7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6843267" y="4045393"/>
            <a:ext cx="451184" cy="1210399"/>
            <a:chOff x="842211" y="571500"/>
            <a:chExt cx="601578" cy="1452479"/>
          </a:xfrm>
        </p:grpSpPr>
        <p:sp>
          <p:nvSpPr>
            <p:cNvPr id="47" name="직사각형 46"/>
            <p:cNvSpPr/>
            <p:nvPr/>
          </p:nvSpPr>
          <p:spPr>
            <a:xfrm>
              <a:off x="842211" y="1651000"/>
              <a:ext cx="601578" cy="372979"/>
            </a:xfrm>
            <a:prstGeom prst="rect">
              <a:avLst/>
            </a:prstGeom>
            <a:solidFill>
              <a:srgbClr val="62A2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854911" y="571500"/>
              <a:ext cx="60959" cy="1005931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ffectLst>
              <a:outerShdw dist="12700" dir="10800000" algn="r" rotWithShape="0">
                <a:srgbClr val="62A2CA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9" name="직사각형 48"/>
          <p:cNvSpPr/>
          <p:nvPr/>
        </p:nvSpPr>
        <p:spPr>
          <a:xfrm>
            <a:off x="6924028" y="4024226"/>
            <a:ext cx="2184476" cy="833768"/>
          </a:xfrm>
          <a:prstGeom prst="rect">
            <a:avLst/>
          </a:prstGeom>
        </p:spPr>
        <p:txBody>
          <a:bodyPr wrap="square" lIns="71323" tIns="35662" rIns="71323" bIns="35662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b="1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말 조작하고 듣는 게 편할 때 가 있음</a:t>
            </a:r>
            <a:endParaRPr lang="ko-KR" altLang="en-US" sz="9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출근상황에서는 스피커를 크게 하고 </a:t>
            </a:r>
            <a:r>
              <a:rPr lang="ko-KR" altLang="en-US" sz="800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들</a:t>
            </a:r>
            <a:r>
              <a:rPr lang="ko-KR" altLang="en-US" sz="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으</a:t>
            </a:r>
            <a:endParaRPr lang="en-US" altLang="ko-KR" sz="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면서</a:t>
            </a: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다른 걸 하는 것을 종종 볼 수 있음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간단하게 알고 싶을 때를 구현</a:t>
            </a:r>
            <a:r>
              <a:rPr lang="en-US" altLang="ko-KR" sz="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cxnSp>
        <p:nvCxnSpPr>
          <p:cNvPr id="51" name="직선 연결선 50"/>
          <p:cNvCxnSpPr/>
          <p:nvPr/>
        </p:nvCxnSpPr>
        <p:spPr>
          <a:xfrm>
            <a:off x="4942422" y="1945195"/>
            <a:ext cx="3301986" cy="0"/>
          </a:xfrm>
          <a:prstGeom prst="line">
            <a:avLst/>
          </a:prstGeom>
          <a:ln w="28575">
            <a:gradFill flip="none" rotWithShape="1">
              <a:gsLst>
                <a:gs pos="15000">
                  <a:srgbClr val="002060">
                    <a:lumMod val="75000"/>
                    <a:lumOff val="25000"/>
                    <a:alpha val="36000"/>
                  </a:srgbClr>
                </a:gs>
                <a:gs pos="77000">
                  <a:srgbClr val="33CC33">
                    <a:alpha val="17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16455" y="5484168"/>
            <a:ext cx="271874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Umbrella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for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Autumn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ain</a:t>
            </a:r>
            <a:r>
              <a:rPr lang="ko-KR" alt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© </a:t>
            </a:r>
            <a:r>
              <a:rPr lang="en-US" altLang="ko-KR" sz="9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LunaStratos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117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2064</Words>
  <Application>Microsoft Office PowerPoint</Application>
  <PresentationFormat>화면 슬라이드 쇼(16:10)</PresentationFormat>
  <Paragraphs>482</Paragraphs>
  <Slides>25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굴림</vt:lpstr>
      <vt:lpstr>Arial</vt:lpstr>
      <vt:lpstr>Noto Sans Cond ExtBd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>LunaStratos</Manager>
  <Company>R&amp;D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교통마스터 1차 기획서</dc:title>
  <dc:creator>LunaStratos</dc:creator>
  <dc:description>가을비, The Umbrella For Autumn Rain</dc:description>
  <cp:lastModifiedBy>ACID</cp:lastModifiedBy>
  <cp:revision>378</cp:revision>
  <dcterms:created xsi:type="dcterms:W3CDTF">2006-10-05T04:04:58Z</dcterms:created>
  <dcterms:modified xsi:type="dcterms:W3CDTF">2019-04-16T12:46:21Z</dcterms:modified>
  <cp:version>1.0.5</cp:version>
</cp:coreProperties>
</file>